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1"/>
  </p:notesMasterIdLst>
  <p:sldIdLst>
    <p:sldId id="341" r:id="rId2"/>
    <p:sldId id="287" r:id="rId3"/>
    <p:sldId id="288" r:id="rId4"/>
    <p:sldId id="342" r:id="rId5"/>
    <p:sldId id="316" r:id="rId6"/>
    <p:sldId id="290" r:id="rId7"/>
    <p:sldId id="291" r:id="rId8"/>
    <p:sldId id="317" r:id="rId9"/>
    <p:sldId id="345" r:id="rId10"/>
    <p:sldId id="346" r:id="rId11"/>
    <p:sldId id="339" r:id="rId12"/>
    <p:sldId id="319" r:id="rId13"/>
    <p:sldId id="321" r:id="rId14"/>
    <p:sldId id="320" r:id="rId15"/>
    <p:sldId id="322" r:id="rId16"/>
    <p:sldId id="323" r:id="rId17"/>
    <p:sldId id="308" r:id="rId18"/>
    <p:sldId id="309" r:id="rId19"/>
    <p:sldId id="310" r:id="rId20"/>
    <p:sldId id="299" r:id="rId21"/>
    <p:sldId id="300" r:id="rId22"/>
    <p:sldId id="301" r:id="rId23"/>
    <p:sldId id="324" r:id="rId24"/>
    <p:sldId id="325" r:id="rId25"/>
    <p:sldId id="326" r:id="rId26"/>
    <p:sldId id="303" r:id="rId27"/>
    <p:sldId id="336" r:id="rId28"/>
    <p:sldId id="304" r:id="rId29"/>
    <p:sldId id="332" r:id="rId30"/>
    <p:sldId id="305" r:id="rId31"/>
    <p:sldId id="333" r:id="rId32"/>
    <p:sldId id="337" r:id="rId33"/>
    <p:sldId id="338" r:id="rId34"/>
    <p:sldId id="334" r:id="rId35"/>
    <p:sldId id="327" r:id="rId36"/>
    <p:sldId id="306" r:id="rId37"/>
    <p:sldId id="329" r:id="rId38"/>
    <p:sldId id="330" r:id="rId39"/>
    <p:sldId id="295" r:id="rId40"/>
    <p:sldId id="279" r:id="rId41"/>
    <p:sldId id="331" r:id="rId42"/>
    <p:sldId id="270" r:id="rId43"/>
    <p:sldId id="284" r:id="rId44"/>
    <p:sldId id="257" r:id="rId45"/>
    <p:sldId id="283" r:id="rId46"/>
    <p:sldId id="258" r:id="rId47"/>
    <p:sldId id="335" r:id="rId48"/>
    <p:sldId id="286" r:id="rId49"/>
    <p:sldId id="277" r:id="rId5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horzBarState="maximized">
    <p:restoredLeft sz="10140" autoAdjust="0"/>
    <p:restoredTop sz="24533" autoAdjust="0"/>
  </p:normalViewPr>
  <p:slideViewPr>
    <p:cSldViewPr>
      <p:cViewPr varScale="1">
        <p:scale>
          <a:sx n="68" d="100"/>
          <a:sy n="68" d="100"/>
        </p:scale>
        <p:origin x="1603" y="6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AE6CBC-68DA-48E6-9202-1B8A0F0E1148}" type="datetimeFigureOut">
              <a:rPr lang="uk-UA" smtClean="0"/>
              <a:pPr/>
              <a:t>21.02.2020</a:t>
            </a:fld>
            <a:endParaRPr lang="uk-UA"/>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75F930-D8EC-4A6D-A258-B01EA523C2B3}" type="slidenum">
              <a:rPr lang="uk-UA" smtClean="0"/>
              <a:pPr/>
              <a:t>‹№›</a:t>
            </a:fld>
            <a:endParaRPr lang="uk-UA"/>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uk-UA" dirty="0"/>
          </a:p>
        </p:txBody>
      </p:sp>
      <p:sp>
        <p:nvSpPr>
          <p:cNvPr id="4" name="Номер слайда 3"/>
          <p:cNvSpPr>
            <a:spLocks noGrp="1"/>
          </p:cNvSpPr>
          <p:nvPr>
            <p:ph type="sldNum" sz="quarter" idx="10"/>
          </p:nvPr>
        </p:nvSpPr>
        <p:spPr/>
        <p:txBody>
          <a:bodyPr/>
          <a:lstStyle/>
          <a:p>
            <a:fld id="{7875F930-D8EC-4A6D-A258-B01EA523C2B3}" type="slidenum">
              <a:rPr lang="uk-UA" smtClean="0"/>
              <a:pPr/>
              <a:t>4</a:t>
            </a:fld>
            <a:endParaRPr lang="uk-UA"/>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uk-UA" dirty="0"/>
          </a:p>
        </p:txBody>
      </p:sp>
      <p:sp>
        <p:nvSpPr>
          <p:cNvPr id="4" name="Номер слайда 3"/>
          <p:cNvSpPr>
            <a:spLocks noGrp="1"/>
          </p:cNvSpPr>
          <p:nvPr>
            <p:ph type="sldNum" sz="quarter" idx="10"/>
          </p:nvPr>
        </p:nvSpPr>
        <p:spPr/>
        <p:txBody>
          <a:bodyPr/>
          <a:lstStyle/>
          <a:p>
            <a:fld id="{7875F930-D8EC-4A6D-A258-B01EA523C2B3}" type="slidenum">
              <a:rPr lang="uk-UA" smtClean="0"/>
              <a:pPr/>
              <a:t>46</a:t>
            </a:fld>
            <a:endParaRPr lang="uk-UA"/>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uk-UA" dirty="0"/>
          </a:p>
        </p:txBody>
      </p:sp>
      <p:sp>
        <p:nvSpPr>
          <p:cNvPr id="4" name="Номер слайда 3"/>
          <p:cNvSpPr>
            <a:spLocks noGrp="1"/>
          </p:cNvSpPr>
          <p:nvPr>
            <p:ph type="sldNum" sz="quarter" idx="10"/>
          </p:nvPr>
        </p:nvSpPr>
        <p:spPr/>
        <p:txBody>
          <a:bodyPr/>
          <a:lstStyle/>
          <a:p>
            <a:fld id="{7875F930-D8EC-4A6D-A258-B01EA523C2B3}" type="slidenum">
              <a:rPr lang="uk-UA" smtClean="0"/>
              <a:pPr/>
              <a:t>48</a:t>
            </a:fld>
            <a:endParaRPr lang="uk-U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uk-UA" dirty="0"/>
          </a:p>
        </p:txBody>
      </p:sp>
      <p:sp>
        <p:nvSpPr>
          <p:cNvPr id="4" name="Номер слайда 3"/>
          <p:cNvSpPr>
            <a:spLocks noGrp="1"/>
          </p:cNvSpPr>
          <p:nvPr>
            <p:ph type="sldNum" sz="quarter" idx="10"/>
          </p:nvPr>
        </p:nvSpPr>
        <p:spPr/>
        <p:txBody>
          <a:bodyPr/>
          <a:lstStyle/>
          <a:p>
            <a:fld id="{7875F930-D8EC-4A6D-A258-B01EA523C2B3}" type="slidenum">
              <a:rPr lang="uk-UA" smtClean="0"/>
              <a:pPr/>
              <a:t>23</a:t>
            </a:fld>
            <a:endParaRPr lang="uk-U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uk-UA" dirty="0"/>
          </a:p>
        </p:txBody>
      </p:sp>
      <p:sp>
        <p:nvSpPr>
          <p:cNvPr id="4" name="Номер слайда 3"/>
          <p:cNvSpPr>
            <a:spLocks noGrp="1"/>
          </p:cNvSpPr>
          <p:nvPr>
            <p:ph type="sldNum" sz="quarter" idx="10"/>
          </p:nvPr>
        </p:nvSpPr>
        <p:spPr/>
        <p:txBody>
          <a:bodyPr/>
          <a:lstStyle/>
          <a:p>
            <a:fld id="{7875F930-D8EC-4A6D-A258-B01EA523C2B3}" type="slidenum">
              <a:rPr lang="uk-UA" smtClean="0"/>
              <a:pPr/>
              <a:t>24</a:t>
            </a:fld>
            <a:endParaRPr lang="uk-UA"/>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uk-UA" dirty="0"/>
          </a:p>
        </p:txBody>
      </p:sp>
      <p:sp>
        <p:nvSpPr>
          <p:cNvPr id="4" name="Номер слайда 3"/>
          <p:cNvSpPr>
            <a:spLocks noGrp="1"/>
          </p:cNvSpPr>
          <p:nvPr>
            <p:ph type="sldNum" sz="quarter" idx="10"/>
          </p:nvPr>
        </p:nvSpPr>
        <p:spPr/>
        <p:txBody>
          <a:bodyPr/>
          <a:lstStyle/>
          <a:p>
            <a:fld id="{7875F930-D8EC-4A6D-A258-B01EA523C2B3}" type="slidenum">
              <a:rPr lang="uk-UA" smtClean="0"/>
              <a:pPr/>
              <a:t>25</a:t>
            </a:fld>
            <a:endParaRPr lang="uk-UA"/>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uk-UA" dirty="0"/>
          </a:p>
        </p:txBody>
      </p:sp>
      <p:sp>
        <p:nvSpPr>
          <p:cNvPr id="4" name="Номер слайда 3"/>
          <p:cNvSpPr>
            <a:spLocks noGrp="1"/>
          </p:cNvSpPr>
          <p:nvPr>
            <p:ph type="sldNum" sz="quarter" idx="10"/>
          </p:nvPr>
        </p:nvSpPr>
        <p:spPr/>
        <p:txBody>
          <a:bodyPr/>
          <a:lstStyle/>
          <a:p>
            <a:fld id="{7875F930-D8EC-4A6D-A258-B01EA523C2B3}" type="slidenum">
              <a:rPr lang="uk-UA" smtClean="0"/>
              <a:pPr/>
              <a:t>31</a:t>
            </a:fld>
            <a:endParaRPr lang="uk-UA"/>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uk-UA" dirty="0"/>
          </a:p>
        </p:txBody>
      </p:sp>
      <p:sp>
        <p:nvSpPr>
          <p:cNvPr id="4" name="Номер слайда 3"/>
          <p:cNvSpPr>
            <a:spLocks noGrp="1"/>
          </p:cNvSpPr>
          <p:nvPr>
            <p:ph type="sldNum" sz="quarter" idx="10"/>
          </p:nvPr>
        </p:nvSpPr>
        <p:spPr/>
        <p:txBody>
          <a:bodyPr/>
          <a:lstStyle/>
          <a:p>
            <a:fld id="{7875F930-D8EC-4A6D-A258-B01EA523C2B3}" type="slidenum">
              <a:rPr lang="uk-UA" smtClean="0"/>
              <a:pPr/>
              <a:t>35</a:t>
            </a:fld>
            <a:endParaRPr lang="uk-UA"/>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uk-UA" dirty="0"/>
          </a:p>
        </p:txBody>
      </p:sp>
      <p:sp>
        <p:nvSpPr>
          <p:cNvPr id="4" name="Номер слайда 3"/>
          <p:cNvSpPr>
            <a:spLocks noGrp="1"/>
          </p:cNvSpPr>
          <p:nvPr>
            <p:ph type="sldNum" sz="quarter" idx="10"/>
          </p:nvPr>
        </p:nvSpPr>
        <p:spPr/>
        <p:txBody>
          <a:bodyPr/>
          <a:lstStyle/>
          <a:p>
            <a:fld id="{7875F930-D8EC-4A6D-A258-B01EA523C2B3}" type="slidenum">
              <a:rPr lang="uk-UA" smtClean="0"/>
              <a:pPr/>
              <a:t>42</a:t>
            </a:fld>
            <a:endParaRPr lang="uk-UA"/>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uk-UA" dirty="0"/>
          </a:p>
        </p:txBody>
      </p:sp>
      <p:sp>
        <p:nvSpPr>
          <p:cNvPr id="4" name="Номер слайда 3"/>
          <p:cNvSpPr>
            <a:spLocks noGrp="1"/>
          </p:cNvSpPr>
          <p:nvPr>
            <p:ph type="sldNum" sz="quarter" idx="10"/>
          </p:nvPr>
        </p:nvSpPr>
        <p:spPr/>
        <p:txBody>
          <a:bodyPr/>
          <a:lstStyle/>
          <a:p>
            <a:fld id="{7875F930-D8EC-4A6D-A258-B01EA523C2B3}" type="slidenum">
              <a:rPr lang="uk-UA" smtClean="0"/>
              <a:pPr/>
              <a:t>44</a:t>
            </a:fld>
            <a:endParaRPr lang="uk-UA"/>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uk-UA" dirty="0"/>
          </a:p>
        </p:txBody>
      </p:sp>
      <p:sp>
        <p:nvSpPr>
          <p:cNvPr id="4" name="Номер слайда 3"/>
          <p:cNvSpPr>
            <a:spLocks noGrp="1"/>
          </p:cNvSpPr>
          <p:nvPr>
            <p:ph type="sldNum" sz="quarter" idx="10"/>
          </p:nvPr>
        </p:nvSpPr>
        <p:spPr/>
        <p:txBody>
          <a:bodyPr/>
          <a:lstStyle/>
          <a:p>
            <a:fld id="{7875F930-D8EC-4A6D-A258-B01EA523C2B3}" type="slidenum">
              <a:rPr lang="uk-UA" smtClean="0"/>
              <a:pPr/>
              <a:t>45</a:t>
            </a:fld>
            <a:endParaRPr lang="uk-U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4" name="Заголовок 13"/>
          <p:cNvSpPr>
            <a:spLocks noGrp="1"/>
          </p:cNvSpPr>
          <p:nvPr>
            <p:ph type="ctrTitle"/>
          </p:nvPr>
        </p:nvSpPr>
        <p:spPr>
          <a:xfrm>
            <a:off x="1432560" y="359898"/>
            <a:ext cx="7406640" cy="1472184"/>
          </a:xfrm>
        </p:spPr>
        <p:txBody>
          <a:bodyPr anchor="b"/>
          <a:lstStyle>
            <a:lvl1pPr algn="l">
              <a:defRPr/>
            </a:lvl1pPr>
            <a:extLst/>
          </a:lstStyle>
          <a:p>
            <a:r>
              <a:rPr kumimoji="0" lang="ru-RU" smtClean="0"/>
              <a:t>Образец заголовка</a:t>
            </a:r>
            <a:endParaRPr kumimoji="0" lang="en-US"/>
          </a:p>
        </p:txBody>
      </p:sp>
      <p:sp>
        <p:nvSpPr>
          <p:cNvPr id="22" name="Подзаголовок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7" name="Дата 6"/>
          <p:cNvSpPr>
            <a:spLocks noGrp="1"/>
          </p:cNvSpPr>
          <p:nvPr>
            <p:ph type="dt" sz="half" idx="10"/>
          </p:nvPr>
        </p:nvSpPr>
        <p:spPr/>
        <p:txBody>
          <a:bodyPr/>
          <a:lstStyle/>
          <a:p>
            <a:fld id="{5B106E36-FD25-4E2D-B0AA-010F637433A0}" type="datetimeFigureOut">
              <a:rPr lang="ru-RU" smtClean="0"/>
              <a:pPr/>
              <a:t>21.02.2020</a:t>
            </a:fld>
            <a:endParaRPr lang="ru-RU"/>
          </a:p>
        </p:txBody>
      </p:sp>
      <p:sp>
        <p:nvSpPr>
          <p:cNvPr id="20" name="Нижний колонтитул 19"/>
          <p:cNvSpPr>
            <a:spLocks noGrp="1"/>
          </p:cNvSpPr>
          <p:nvPr>
            <p:ph type="ftr" sz="quarter" idx="11"/>
          </p:nvPr>
        </p:nvSpPr>
        <p:spPr/>
        <p:txBody>
          <a:bodyPr/>
          <a:lstStyle/>
          <a:p>
            <a:endParaRPr lang="ru-RU"/>
          </a:p>
        </p:txBody>
      </p:sp>
      <p:sp>
        <p:nvSpPr>
          <p:cNvPr id="10" name="Номер слайда 9"/>
          <p:cNvSpPr>
            <a:spLocks noGrp="1"/>
          </p:cNvSpPr>
          <p:nvPr>
            <p:ph type="sldNum" sz="quarter" idx="12"/>
          </p:nvPr>
        </p:nvSpPr>
        <p:spPr/>
        <p:txBody>
          <a:bodyPr/>
          <a:lstStyle/>
          <a:p>
            <a:fld id="{725C68B6-61C2-468F-89AB-4B9F7531AA68}" type="slidenum">
              <a:rPr lang="ru-RU" smtClean="0"/>
              <a:pPr/>
              <a:t>‹№›</a:t>
            </a:fld>
            <a:endParaRPr lang="ru-RU"/>
          </a:p>
        </p:txBody>
      </p:sp>
      <p:sp>
        <p:nvSpPr>
          <p:cNvPr id="8" name="Овал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Овал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21.02.2020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274639"/>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1143000" y="274640"/>
            <a:ext cx="55626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21.02.2020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21.02.2020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оугольник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21.02.2020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
        <p:nvSpPr>
          <p:cNvPr id="10" name="Прямоугольник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Овал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Овал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21.02.2020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5B106E36-FD25-4E2D-B0AA-010F637433A0}" type="datetimeFigureOut">
              <a:rPr lang="ru-RU" smtClean="0"/>
              <a:pPr/>
              <a:t>21.02.2020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nchor="ct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5B106E36-FD25-4E2D-B0AA-010F637433A0}" type="datetimeFigureOut">
              <a:rPr lang="ru-RU" smtClean="0"/>
              <a:pPr/>
              <a:t>21.02.2020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Прямоугольник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Дата 1"/>
          <p:cNvSpPr>
            <a:spLocks noGrp="1"/>
          </p:cNvSpPr>
          <p:nvPr>
            <p:ph type="dt" sz="half" idx="10"/>
          </p:nvPr>
        </p:nvSpPr>
        <p:spPr/>
        <p:txBody>
          <a:bodyPr/>
          <a:lstStyle/>
          <a:p>
            <a:fld id="{5B106E36-FD25-4E2D-B0AA-010F637433A0}" type="datetimeFigureOut">
              <a:rPr lang="ru-RU" smtClean="0"/>
              <a:pPr/>
              <a:t>21.02.2020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
        <p:nvSpPr>
          <p:cNvPr id="6" name="Прямоугольник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21.02.2020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21.02.2020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
        <p:nvSpPr>
          <p:cNvPr id="8" name="Прямоугольник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Рисунок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ru-RU" smtClean="0"/>
              <a:t>Вставка рисунка</a:t>
            </a:r>
            <a:endParaRPr kumimoji="0" lang="en-US" dirty="0"/>
          </a:p>
        </p:txBody>
      </p:sp>
      <p:sp>
        <p:nvSpPr>
          <p:cNvPr id="9" name="Блок-схема: процесс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Блок-схема: процесс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Текст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ирог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Овал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Кольцо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оугольник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Заголовок 4"/>
          <p:cNvSpPr>
            <a:spLocks noGrp="1"/>
          </p:cNvSpPr>
          <p:nvPr>
            <p:ph type="title"/>
          </p:nvPr>
        </p:nvSpPr>
        <p:spPr>
          <a:xfrm>
            <a:off x="1435608" y="274638"/>
            <a:ext cx="7498080" cy="1143000"/>
          </a:xfrm>
          <a:prstGeom prst="rect">
            <a:avLst/>
          </a:prstGeom>
        </p:spPr>
        <p:txBody>
          <a:bodyPr anchor="ctr">
            <a:normAutofit/>
          </a:bodyPr>
          <a:lstStyle/>
          <a:p>
            <a:r>
              <a:rPr kumimoji="0" lang="ru-RU" smtClean="0"/>
              <a:t>Образец заголовка</a:t>
            </a:r>
            <a:endParaRPr kumimoji="0" lang="en-US"/>
          </a:p>
        </p:txBody>
      </p:sp>
      <p:sp>
        <p:nvSpPr>
          <p:cNvPr id="9" name="Текст 8"/>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5B106E36-FD25-4E2D-B0AA-010F637433A0}" type="datetimeFigureOut">
              <a:rPr lang="ru-RU" smtClean="0"/>
              <a:pPr/>
              <a:t>21.02.2020</a:t>
            </a:fld>
            <a:endParaRPr lang="ru-RU"/>
          </a:p>
        </p:txBody>
      </p:sp>
      <p:sp>
        <p:nvSpPr>
          <p:cNvPr id="10" name="Нижний колонтитул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ru-RU"/>
          </a:p>
        </p:txBody>
      </p:sp>
      <p:sp>
        <p:nvSpPr>
          <p:cNvPr id="22" name="Номер слайда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5C68B6-61C2-468F-89AB-4B9F7531AA68}" type="slidenum">
              <a:rPr lang="ru-RU" smtClean="0"/>
              <a:pPr/>
              <a:t>‹№›</a:t>
            </a:fld>
            <a:endParaRPr lang="ru-RU"/>
          </a:p>
        </p:txBody>
      </p:sp>
      <p:sp>
        <p:nvSpPr>
          <p:cNvPr id="15" name="Прямоугольник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hyperlink" Target="http://baniunyndnz.klasna.com/uploads/editor/7804/490673/sitepage_10/files/img_20200117_131355.jpg" TargetMode="External"/><Relationship Id="rId7" Type="http://schemas.openxmlformats.org/officeDocument/2006/relationships/image" Target="../media/image73.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4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432560" y="908720"/>
            <a:ext cx="7406640" cy="923362"/>
          </a:xfrm>
        </p:spPr>
        <p:txBody>
          <a:bodyPr>
            <a:noAutofit/>
          </a:bodyPr>
          <a:lstStyle/>
          <a:p>
            <a:pPr algn="ctr"/>
            <a:r>
              <a:rPr lang="uk-UA" sz="5400" dirty="0" smtClean="0"/>
              <a:t/>
            </a:r>
            <a:br>
              <a:rPr lang="uk-UA" sz="5400" dirty="0" smtClean="0"/>
            </a:br>
            <a:r>
              <a:rPr lang="uk-UA" sz="5400" dirty="0" smtClean="0">
                <a:solidFill>
                  <a:srgbClr val="FF0000"/>
                </a:solidFill>
                <a:latin typeface="Constantia" pitchFamily="18" charset="0"/>
              </a:rPr>
              <a:t> </a:t>
            </a:r>
            <a:r>
              <a:rPr lang="uk-UA" sz="5400" b="1" dirty="0" err="1" smtClean="0">
                <a:solidFill>
                  <a:srgbClr val="FF0000"/>
                </a:solidFill>
                <a:latin typeface="Constantia" pitchFamily="18" charset="0"/>
              </a:rPr>
              <a:t>Банюнинський</a:t>
            </a:r>
            <a:r>
              <a:rPr lang="uk-UA" sz="5400" b="1" dirty="0" smtClean="0">
                <a:solidFill>
                  <a:srgbClr val="FF0000"/>
                </a:solidFill>
                <a:latin typeface="Constantia" pitchFamily="18" charset="0"/>
              </a:rPr>
              <a:t> ДНЗ 2015-2020</a:t>
            </a:r>
            <a:endParaRPr lang="uk-UA" sz="5400" b="1" dirty="0">
              <a:solidFill>
                <a:srgbClr val="FF0000"/>
              </a:solidFill>
              <a:latin typeface="Constantia" pitchFamily="18" charset="0"/>
            </a:endParaRPr>
          </a:p>
        </p:txBody>
      </p:sp>
      <p:sp>
        <p:nvSpPr>
          <p:cNvPr id="3" name="Подзаголовок 2"/>
          <p:cNvSpPr>
            <a:spLocks noGrp="1"/>
          </p:cNvSpPr>
          <p:nvPr>
            <p:ph type="subTitle" idx="1"/>
          </p:nvPr>
        </p:nvSpPr>
        <p:spPr>
          <a:xfrm>
            <a:off x="1475656" y="2132856"/>
            <a:ext cx="7406640" cy="3198000"/>
          </a:xfrm>
        </p:spPr>
        <p:txBody>
          <a:bodyPr>
            <a:noAutofit/>
          </a:bodyPr>
          <a:lstStyle/>
          <a:p>
            <a:pPr algn="ctr"/>
            <a:endParaRPr lang="uk-UA" sz="8000" dirty="0"/>
          </a:p>
        </p:txBody>
      </p:sp>
      <p:pic>
        <p:nvPicPr>
          <p:cNvPr id="3077" name="Picture 5" descr="C:\Users\TS76\Desktop\осінь2019\DSC00838.JPG"/>
          <p:cNvPicPr>
            <a:picLocks noChangeAspect="1" noChangeArrowheads="1"/>
          </p:cNvPicPr>
          <p:nvPr/>
        </p:nvPicPr>
        <p:blipFill>
          <a:blip r:embed="rId2" cstate="print"/>
          <a:srcRect/>
          <a:stretch>
            <a:fillRect/>
          </a:stretch>
        </p:blipFill>
        <p:spPr bwMode="auto">
          <a:xfrm>
            <a:off x="1043609" y="1916832"/>
            <a:ext cx="7848872" cy="4464496"/>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10242" name="Picture 2" descr="C:\Users\TS76\Desktop\ф0то 2019\Осінь 18\100CDPFP\IMGA0052.JPG"/>
          <p:cNvPicPr>
            <a:picLocks noGrp="1" noChangeAspect="1" noChangeArrowheads="1"/>
          </p:cNvPicPr>
          <p:nvPr>
            <p:ph idx="1"/>
          </p:nvPr>
        </p:nvPicPr>
        <p:blipFill>
          <a:blip r:embed="rId2" cstate="print"/>
          <a:srcRect/>
          <a:stretch>
            <a:fillRect/>
          </a:stretch>
        </p:blipFill>
        <p:spPr bwMode="auto">
          <a:xfrm>
            <a:off x="971600" y="3501008"/>
            <a:ext cx="5104568" cy="3356992"/>
          </a:xfrm>
          <a:prstGeom prst="rect">
            <a:avLst/>
          </a:prstGeom>
          <a:noFill/>
        </p:spPr>
      </p:pic>
      <p:pic>
        <p:nvPicPr>
          <p:cNvPr id="7" name="Picture 5" descr="C:\Users\TS76\Desktop\ф0то 2019\Осінь 18\100CDPFP\IMGA0068.JPG"/>
          <p:cNvPicPr>
            <a:picLocks noChangeAspect="1" noChangeArrowheads="1"/>
          </p:cNvPicPr>
          <p:nvPr/>
        </p:nvPicPr>
        <p:blipFill>
          <a:blip r:embed="rId3" cstate="print"/>
          <a:srcRect/>
          <a:stretch>
            <a:fillRect/>
          </a:stretch>
        </p:blipFill>
        <p:spPr bwMode="auto">
          <a:xfrm>
            <a:off x="5076056" y="0"/>
            <a:ext cx="4067944" cy="3429000"/>
          </a:xfrm>
          <a:prstGeom prst="rect">
            <a:avLst/>
          </a:prstGeom>
          <a:noFill/>
        </p:spPr>
      </p:pic>
      <p:pic>
        <p:nvPicPr>
          <p:cNvPr id="6" name="Picture 3" descr="C:\Users\TS76\Desktop\ф0то 2019\Осінь 18\100CDPFP\IMGA0036.JPG"/>
          <p:cNvPicPr>
            <a:picLocks noChangeAspect="1" noChangeArrowheads="1"/>
          </p:cNvPicPr>
          <p:nvPr/>
        </p:nvPicPr>
        <p:blipFill>
          <a:blip r:embed="rId4" cstate="print"/>
          <a:srcRect/>
          <a:stretch>
            <a:fillRect/>
          </a:stretch>
        </p:blipFill>
        <p:spPr bwMode="auto">
          <a:xfrm>
            <a:off x="1043608" y="0"/>
            <a:ext cx="4104456" cy="3501008"/>
          </a:xfrm>
          <a:prstGeom prst="rect">
            <a:avLst/>
          </a:prstGeom>
          <a:noFill/>
        </p:spPr>
      </p:pic>
      <p:pic>
        <p:nvPicPr>
          <p:cNvPr id="8" name="Picture 4" descr="C:\Users\TS76\Desktop\ф0то 2019\Осінь 18\100CDPFP\IMGA0040.JPG"/>
          <p:cNvPicPr>
            <a:picLocks noChangeAspect="1" noChangeArrowheads="1"/>
          </p:cNvPicPr>
          <p:nvPr/>
        </p:nvPicPr>
        <p:blipFill>
          <a:blip r:embed="rId5" cstate="print"/>
          <a:srcRect/>
          <a:stretch>
            <a:fillRect/>
          </a:stretch>
        </p:blipFill>
        <p:spPr bwMode="auto">
          <a:xfrm>
            <a:off x="5076056" y="3356992"/>
            <a:ext cx="4067944" cy="3501008"/>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uk-UA" sz="2800" b="1" dirty="0" smtClean="0">
                <a:solidFill>
                  <a:srgbClr val="FF0000"/>
                </a:solidFill>
                <a:latin typeface="Constantia" pitchFamily="18" charset="0"/>
              </a:rPr>
              <a:t>Районне методичне об’єднання - нарада керівників ДНЗ</a:t>
            </a:r>
            <a:endParaRPr lang="uk-UA" sz="2800" dirty="0"/>
          </a:p>
        </p:txBody>
      </p:sp>
      <p:sp>
        <p:nvSpPr>
          <p:cNvPr id="3" name="Содержимое 2"/>
          <p:cNvSpPr>
            <a:spLocks noGrp="1"/>
          </p:cNvSpPr>
          <p:nvPr>
            <p:ph idx="1"/>
          </p:nvPr>
        </p:nvSpPr>
        <p:spPr/>
        <p:txBody>
          <a:bodyPr>
            <a:normAutofit fontScale="47500" lnSpcReduction="20000"/>
          </a:bodyPr>
          <a:lstStyle/>
          <a:p>
            <a:pPr algn="just"/>
            <a:r>
              <a:rPr lang="uk-UA" sz="4200" b="1" dirty="0" smtClean="0">
                <a:latin typeface="Constantia" pitchFamily="18" charset="0"/>
              </a:rPr>
              <a:t>02.06.2016 року </a:t>
            </a:r>
            <a:r>
              <a:rPr lang="uk-UA" dirty="0" smtClean="0">
                <a:latin typeface="Constantia" pitchFamily="18" charset="0"/>
              </a:rPr>
              <a:t>у </a:t>
            </a:r>
            <a:r>
              <a:rPr lang="uk-UA" dirty="0" err="1" smtClean="0">
                <a:latin typeface="Constantia" pitchFamily="18" charset="0"/>
              </a:rPr>
              <a:t>Банюнинському</a:t>
            </a:r>
            <a:r>
              <a:rPr lang="uk-UA" dirty="0" smtClean="0">
                <a:latin typeface="Constantia" pitchFamily="18" charset="0"/>
              </a:rPr>
              <a:t> дошкільному навчальному закладі (завідувач </a:t>
            </a:r>
            <a:r>
              <a:rPr lang="uk-UA" dirty="0" err="1" smtClean="0">
                <a:latin typeface="Constantia" pitchFamily="18" charset="0"/>
              </a:rPr>
              <a:t>Вінчур</a:t>
            </a:r>
            <a:r>
              <a:rPr lang="uk-UA" dirty="0" smtClean="0">
                <a:latin typeface="Constantia" pitchFamily="18" charset="0"/>
              </a:rPr>
              <a:t> Н.В.) відбулося районне методичне об’єднання – нарада керівників ДНЗ, вихователів-методистів, заступників директорів НВК.</a:t>
            </a:r>
          </a:p>
          <a:p>
            <a:pPr algn="just"/>
            <a:r>
              <a:rPr lang="ru-RU" dirty="0" smtClean="0">
                <a:latin typeface="Constantia" pitchFamily="18" charset="0"/>
              </a:rPr>
              <a:t>Тема методичного </a:t>
            </a:r>
            <a:r>
              <a:rPr lang="ru-RU" dirty="0" err="1" smtClean="0">
                <a:latin typeface="Constantia" pitchFamily="18" charset="0"/>
              </a:rPr>
              <a:t>об’єднання</a:t>
            </a:r>
            <a:r>
              <a:rPr lang="ru-RU" dirty="0" smtClean="0">
                <a:latin typeface="Constantia" pitchFamily="18" charset="0"/>
              </a:rPr>
              <a:t>: «</a:t>
            </a:r>
            <a:r>
              <a:rPr lang="ru-RU" dirty="0" err="1" smtClean="0">
                <a:latin typeface="Constantia" pitchFamily="18" charset="0"/>
              </a:rPr>
              <a:t>Літній</a:t>
            </a:r>
            <a:r>
              <a:rPr lang="ru-RU" dirty="0" smtClean="0">
                <a:latin typeface="Constantia" pitchFamily="18" charset="0"/>
              </a:rPr>
              <a:t> </a:t>
            </a:r>
            <a:r>
              <a:rPr lang="ru-RU" dirty="0" err="1" smtClean="0">
                <a:latin typeface="Constantia" pitchFamily="18" charset="0"/>
              </a:rPr>
              <a:t>оздоровчий</a:t>
            </a:r>
            <a:r>
              <a:rPr lang="ru-RU" dirty="0" smtClean="0">
                <a:latin typeface="Constantia" pitchFamily="18" charset="0"/>
              </a:rPr>
              <a:t> </a:t>
            </a:r>
            <a:r>
              <a:rPr lang="ru-RU" dirty="0" err="1" smtClean="0">
                <a:latin typeface="Constantia" pitchFamily="18" charset="0"/>
              </a:rPr>
              <a:t>період</a:t>
            </a:r>
            <a:r>
              <a:rPr lang="ru-RU" dirty="0" smtClean="0">
                <a:latin typeface="Constantia" pitchFamily="18" charset="0"/>
              </a:rPr>
              <a:t> в закладах </a:t>
            </a:r>
            <a:r>
              <a:rPr lang="ru-RU" dirty="0" err="1" smtClean="0">
                <a:latin typeface="Constantia" pitchFamily="18" charset="0"/>
              </a:rPr>
              <a:t>дошкільнлї</a:t>
            </a:r>
            <a:r>
              <a:rPr lang="ru-RU" dirty="0" smtClean="0">
                <a:latin typeface="Constantia" pitchFamily="18" charset="0"/>
              </a:rPr>
              <a:t> </a:t>
            </a:r>
            <a:r>
              <a:rPr lang="ru-RU" dirty="0" err="1" smtClean="0">
                <a:latin typeface="Constantia" pitchFamily="18" charset="0"/>
              </a:rPr>
              <a:t>освіти</a:t>
            </a:r>
            <a:r>
              <a:rPr lang="ru-RU" dirty="0" smtClean="0">
                <a:latin typeface="Constantia" pitchFamily="18" charset="0"/>
              </a:rPr>
              <a:t>».  До </a:t>
            </a:r>
            <a:r>
              <a:rPr lang="ru-RU" dirty="0" err="1" smtClean="0">
                <a:latin typeface="Constantia" pitchFamily="18" charset="0"/>
              </a:rPr>
              <a:t>присутніх</a:t>
            </a:r>
            <a:r>
              <a:rPr lang="ru-RU" dirty="0" smtClean="0">
                <a:latin typeface="Constantia" pitchFamily="18" charset="0"/>
              </a:rPr>
              <a:t>  </a:t>
            </a:r>
            <a:r>
              <a:rPr lang="ru-RU" dirty="0" err="1" smtClean="0">
                <a:latin typeface="Constantia" pitchFamily="18" charset="0"/>
              </a:rPr>
              <a:t>звернулися</a:t>
            </a:r>
            <a:r>
              <a:rPr lang="ru-RU" dirty="0" smtClean="0">
                <a:latin typeface="Constantia" pitchFamily="18" charset="0"/>
              </a:rPr>
              <a:t> </a:t>
            </a:r>
            <a:r>
              <a:rPr lang="ru-RU" dirty="0" err="1" smtClean="0">
                <a:latin typeface="Constantia" pitchFamily="18" charset="0"/>
              </a:rPr>
              <a:t>діти</a:t>
            </a:r>
            <a:r>
              <a:rPr lang="ru-RU" dirty="0" smtClean="0">
                <a:latin typeface="Constantia" pitchFamily="18" charset="0"/>
              </a:rPr>
              <a:t> </a:t>
            </a:r>
            <a:r>
              <a:rPr lang="ru-RU" dirty="0" err="1" smtClean="0">
                <a:latin typeface="Constantia" pitchFamily="18" charset="0"/>
              </a:rPr>
              <a:t>різновікової</a:t>
            </a:r>
            <a:r>
              <a:rPr lang="ru-RU" dirty="0" smtClean="0">
                <a:latin typeface="Constantia" pitchFamily="18" charset="0"/>
              </a:rPr>
              <a:t>  </a:t>
            </a:r>
            <a:r>
              <a:rPr lang="ru-RU" dirty="0" err="1" smtClean="0">
                <a:latin typeface="Constantia" pitchFamily="18" charset="0"/>
              </a:rPr>
              <a:t>групи</a:t>
            </a:r>
            <a:r>
              <a:rPr lang="ru-RU" dirty="0" smtClean="0">
                <a:latin typeface="Constantia" pitchFamily="18" charset="0"/>
              </a:rPr>
              <a:t> </a:t>
            </a:r>
            <a:r>
              <a:rPr lang="ru-RU" dirty="0" err="1" smtClean="0">
                <a:latin typeface="Constantia" pitchFamily="18" charset="0"/>
              </a:rPr>
              <a:t>з</a:t>
            </a:r>
            <a:r>
              <a:rPr lang="ru-RU" dirty="0" smtClean="0">
                <a:latin typeface="Constantia" pitchFamily="18" charset="0"/>
              </a:rPr>
              <a:t> </a:t>
            </a:r>
            <a:r>
              <a:rPr lang="ru-RU" dirty="0" err="1" smtClean="0">
                <a:latin typeface="Constantia" pitchFamily="18" charset="0"/>
              </a:rPr>
              <a:t>привітанням</a:t>
            </a:r>
            <a:r>
              <a:rPr lang="ru-RU" dirty="0" smtClean="0">
                <a:latin typeface="Constantia" pitchFamily="18" charset="0"/>
              </a:rPr>
              <a:t>  на тему «</a:t>
            </a:r>
            <a:r>
              <a:rPr lang="ru-RU" dirty="0" err="1" smtClean="0">
                <a:latin typeface="Constantia" pitchFamily="18" charset="0"/>
              </a:rPr>
              <a:t>Під</a:t>
            </a:r>
            <a:r>
              <a:rPr lang="ru-RU" dirty="0" smtClean="0">
                <a:latin typeface="Constantia" pitchFamily="18" charset="0"/>
              </a:rPr>
              <a:t> </a:t>
            </a:r>
            <a:r>
              <a:rPr lang="ru-RU" dirty="0" err="1" smtClean="0">
                <a:latin typeface="Constantia" pitchFamily="18" charset="0"/>
              </a:rPr>
              <a:t>сонечком</a:t>
            </a:r>
            <a:r>
              <a:rPr lang="ru-RU" dirty="0" smtClean="0">
                <a:latin typeface="Constantia" pitchFamily="18" charset="0"/>
              </a:rPr>
              <a:t> </a:t>
            </a:r>
            <a:r>
              <a:rPr lang="ru-RU" dirty="0" err="1" smtClean="0">
                <a:latin typeface="Constantia" pitchFamily="18" charset="0"/>
              </a:rPr>
              <a:t>літо</a:t>
            </a:r>
            <a:r>
              <a:rPr lang="ru-RU" dirty="0" smtClean="0">
                <a:latin typeface="Constantia" pitchFamily="18" charset="0"/>
              </a:rPr>
              <a:t> </a:t>
            </a:r>
            <a:r>
              <a:rPr lang="ru-RU" dirty="0" err="1" smtClean="0">
                <a:latin typeface="Constantia" pitchFamily="18" charset="0"/>
              </a:rPr>
              <a:t>пливе</a:t>
            </a:r>
            <a:r>
              <a:rPr lang="ru-RU" dirty="0" smtClean="0">
                <a:latin typeface="Constantia" pitchFamily="18" charset="0"/>
              </a:rPr>
              <a:t> по </a:t>
            </a:r>
            <a:r>
              <a:rPr lang="ru-RU" dirty="0" err="1" smtClean="0">
                <a:latin typeface="Constantia" pitchFamily="18" charset="0"/>
              </a:rPr>
              <a:t>землі</a:t>
            </a:r>
            <a:r>
              <a:rPr lang="ru-RU" dirty="0" smtClean="0">
                <a:latin typeface="Constantia" pitchFamily="18" charset="0"/>
              </a:rPr>
              <a:t>» (</a:t>
            </a:r>
            <a:r>
              <a:rPr lang="ru-RU" dirty="0" err="1" smtClean="0">
                <a:latin typeface="Constantia" pitchFamily="18" charset="0"/>
              </a:rPr>
              <a:t>вихователь</a:t>
            </a:r>
            <a:r>
              <a:rPr lang="ru-RU" dirty="0" smtClean="0">
                <a:latin typeface="Constantia" pitchFamily="18" charset="0"/>
              </a:rPr>
              <a:t> </a:t>
            </a:r>
            <a:r>
              <a:rPr lang="ru-RU" dirty="0" err="1" smtClean="0">
                <a:latin typeface="Constantia" pitchFamily="18" charset="0"/>
              </a:rPr>
              <a:t>Вантух</a:t>
            </a:r>
            <a:r>
              <a:rPr lang="ru-RU" dirty="0" smtClean="0">
                <a:latin typeface="Constantia" pitchFamily="18" charset="0"/>
              </a:rPr>
              <a:t> О.М.).</a:t>
            </a:r>
          </a:p>
          <a:p>
            <a:pPr algn="just"/>
            <a:r>
              <a:rPr lang="ru-RU" dirty="0" smtClean="0">
                <a:latin typeface="Constantia" pitchFamily="18" charset="0"/>
              </a:rPr>
              <a:t> </a:t>
            </a:r>
            <a:r>
              <a:rPr lang="uk-UA" dirty="0" smtClean="0">
                <a:latin typeface="Constantia" pitchFamily="18" charset="0"/>
              </a:rPr>
              <a:t>Перед учасниками наради виступила  методист з дошкільної освіти </a:t>
            </a:r>
            <a:r>
              <a:rPr lang="uk-UA" dirty="0" err="1" smtClean="0">
                <a:latin typeface="Constantia" pitchFamily="18" charset="0"/>
              </a:rPr>
              <a:t>Магеровська</a:t>
            </a:r>
            <a:r>
              <a:rPr lang="uk-UA" dirty="0" smtClean="0">
                <a:latin typeface="Constantia" pitchFamily="18" charset="0"/>
              </a:rPr>
              <a:t> Н.Ф.</a:t>
            </a:r>
            <a:r>
              <a:rPr lang="ru-RU" dirty="0" smtClean="0">
                <a:latin typeface="Constantia" pitchFamily="18" charset="0"/>
              </a:rPr>
              <a:t> </a:t>
            </a:r>
          </a:p>
          <a:p>
            <a:pPr algn="just"/>
            <a:r>
              <a:rPr lang="uk-UA" dirty="0" smtClean="0">
                <a:latin typeface="Constantia" pitchFamily="18" charset="0"/>
              </a:rPr>
              <a:t>  Розглянуто питання:</a:t>
            </a:r>
          </a:p>
          <a:p>
            <a:pPr algn="just"/>
            <a:r>
              <a:rPr lang="uk-UA" dirty="0" smtClean="0">
                <a:latin typeface="Constantia" pitchFamily="18" charset="0"/>
              </a:rPr>
              <a:t> про роботу дошкільних навчальних закладів у 2016-2017 </a:t>
            </a:r>
            <a:r>
              <a:rPr lang="uk-UA" dirty="0" err="1" smtClean="0">
                <a:latin typeface="Constantia" pitchFamily="18" charset="0"/>
              </a:rPr>
              <a:t>н.р</a:t>
            </a:r>
            <a:r>
              <a:rPr lang="uk-UA" dirty="0" smtClean="0">
                <a:latin typeface="Constantia" pitchFamily="18" charset="0"/>
              </a:rPr>
              <a:t>.;</a:t>
            </a:r>
          </a:p>
          <a:p>
            <a:pPr algn="just"/>
            <a:r>
              <a:rPr lang="uk-UA" dirty="0" smtClean="0">
                <a:latin typeface="Constantia" pitchFamily="18" charset="0"/>
              </a:rPr>
              <a:t>про безпеку життя і здоров’я, організацію літнього оздоровлення дітей в ДНЗ та НВК;</a:t>
            </a:r>
          </a:p>
          <a:p>
            <a:pPr algn="just"/>
            <a:r>
              <a:rPr lang="uk-UA" dirty="0" smtClean="0">
                <a:latin typeface="Constantia" pitchFamily="18" charset="0"/>
              </a:rPr>
              <a:t>про звітування керівників ДНЗ перед педагогічним колективом та громадськістю;</a:t>
            </a:r>
          </a:p>
          <a:p>
            <a:pPr algn="just"/>
            <a:r>
              <a:rPr lang="uk-UA" dirty="0" smtClean="0">
                <a:latin typeface="Constantia" pitchFamily="18" charset="0"/>
              </a:rPr>
              <a:t>про облік дітей дошкільного віку;</a:t>
            </a:r>
          </a:p>
          <a:p>
            <a:pPr algn="just"/>
            <a:r>
              <a:rPr lang="uk-UA" dirty="0" smtClean="0">
                <a:latin typeface="Constantia" pitchFamily="18" charset="0"/>
              </a:rPr>
              <a:t>про підсумки вивчення роботи ДНЗ.</a:t>
            </a:r>
          </a:p>
          <a:p>
            <a:pPr algn="just"/>
            <a:r>
              <a:rPr lang="ru-RU" dirty="0" smtClean="0">
                <a:latin typeface="Constantia" pitchFamily="18" charset="0"/>
              </a:rPr>
              <a:t>Проведено </a:t>
            </a:r>
            <a:r>
              <a:rPr lang="ru-RU" dirty="0" err="1" smtClean="0">
                <a:latin typeface="Constantia" pitchFamily="18" charset="0"/>
              </a:rPr>
              <a:t>огляд</a:t>
            </a:r>
            <a:r>
              <a:rPr lang="ru-RU" dirty="0" smtClean="0">
                <a:latin typeface="Constantia" pitchFamily="18" charset="0"/>
              </a:rPr>
              <a:t> </a:t>
            </a:r>
            <a:r>
              <a:rPr lang="ru-RU" dirty="0" err="1" smtClean="0">
                <a:latin typeface="Constantia" pitchFamily="18" charset="0"/>
              </a:rPr>
              <a:t>ігрових</a:t>
            </a:r>
            <a:r>
              <a:rPr lang="ru-RU" dirty="0" smtClean="0">
                <a:latin typeface="Constantia" pitchFamily="18" charset="0"/>
              </a:rPr>
              <a:t> </a:t>
            </a:r>
            <a:r>
              <a:rPr lang="ru-RU" dirty="0" err="1" smtClean="0">
                <a:latin typeface="Constantia" pitchFamily="18" charset="0"/>
              </a:rPr>
              <a:t>майданчиків</a:t>
            </a:r>
            <a:r>
              <a:rPr lang="ru-RU" dirty="0" smtClean="0">
                <a:latin typeface="Constantia" pitchFamily="18" charset="0"/>
              </a:rPr>
              <a:t>.</a:t>
            </a:r>
            <a:endParaRPr lang="uk-UA" dirty="0" smtClean="0">
              <a:latin typeface="Constantia" pitchFamily="18" charset="0"/>
            </a:endParaRPr>
          </a:p>
          <a:p>
            <a:endParaRPr lang="uk-UA"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uk-UA" sz="2800" b="1" dirty="0" smtClean="0">
                <a:solidFill>
                  <a:srgbClr val="FF0000"/>
                </a:solidFill>
                <a:latin typeface="Constantia" pitchFamily="18" charset="0"/>
              </a:rPr>
              <a:t>Районне методичне об’єднання - нарада керівників ДНЗ</a:t>
            </a:r>
            <a:endParaRPr lang="uk-UA" sz="2800" dirty="0"/>
          </a:p>
        </p:txBody>
      </p:sp>
      <p:sp>
        <p:nvSpPr>
          <p:cNvPr id="3" name="Содержимое 2"/>
          <p:cNvSpPr>
            <a:spLocks noGrp="1"/>
          </p:cNvSpPr>
          <p:nvPr>
            <p:ph idx="1"/>
          </p:nvPr>
        </p:nvSpPr>
        <p:spPr/>
        <p:txBody>
          <a:bodyPr>
            <a:normAutofit/>
          </a:bodyPr>
          <a:lstStyle/>
          <a:p>
            <a:pPr algn="just">
              <a:buNone/>
            </a:pPr>
            <a:r>
              <a:rPr lang="uk-UA" sz="2800" b="1" dirty="0" smtClean="0">
                <a:latin typeface="Constantia" pitchFamily="18" charset="0"/>
              </a:rPr>
              <a:t>29.03.2017 року </a:t>
            </a:r>
            <a:r>
              <a:rPr lang="uk-UA" sz="1800" dirty="0" smtClean="0">
                <a:latin typeface="Constantia" pitchFamily="18" charset="0"/>
              </a:rPr>
              <a:t>на базі нашого ДНЗ відбувся семінар-практикум з екологічного виховання. На  семінар були запрошені вихователі ДНЗ та НВК Кам`янка-Бузького району.</a:t>
            </a:r>
            <a:endParaRPr lang="uk-UA" sz="1800" dirty="0">
              <a:latin typeface="Constantia" pitchFamily="18" charset="0"/>
            </a:endParaRPr>
          </a:p>
        </p:txBody>
      </p:sp>
      <p:pic>
        <p:nvPicPr>
          <p:cNvPr id="4" name="Picture 3" descr="D:\Фото  семінар 2017 року\Фото се5мінар 2017\DSC01409.JPG"/>
          <p:cNvPicPr>
            <a:picLocks noChangeAspect="1" noChangeArrowheads="1"/>
          </p:cNvPicPr>
          <p:nvPr/>
        </p:nvPicPr>
        <p:blipFill>
          <a:blip r:embed="rId2" cstate="print"/>
          <a:srcRect/>
          <a:stretch>
            <a:fillRect/>
          </a:stretch>
        </p:blipFill>
        <p:spPr bwMode="auto">
          <a:xfrm>
            <a:off x="2483768" y="2492896"/>
            <a:ext cx="5976664" cy="4032448"/>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uk-UA" sz="1800" dirty="0" smtClean="0">
                <a:latin typeface="Constantia" pitchFamily="18" charset="0"/>
              </a:rPr>
              <a:t>Запрошені переглянули інтегроване заняття  “ Птахи нам на крилах весну </a:t>
            </a:r>
            <a:r>
              <a:rPr lang="uk-UA" sz="1800" dirty="0" err="1" smtClean="0">
                <a:latin typeface="Constantia" pitchFamily="18" charset="0"/>
              </a:rPr>
              <a:t>принесли”</a:t>
            </a:r>
            <a:r>
              <a:rPr lang="uk-UA" sz="1800" dirty="0" smtClean="0">
                <a:latin typeface="Constantia" pitchFamily="18" charset="0"/>
              </a:rPr>
              <a:t>, яке провела </a:t>
            </a:r>
            <a:r>
              <a:rPr lang="uk-UA" sz="1800" dirty="0" err="1" smtClean="0">
                <a:latin typeface="Constantia" pitchFamily="18" charset="0"/>
              </a:rPr>
              <a:t>виххователь</a:t>
            </a:r>
            <a:r>
              <a:rPr lang="uk-UA" sz="1800" dirty="0" smtClean="0">
                <a:latin typeface="Constantia" pitchFamily="18" charset="0"/>
              </a:rPr>
              <a:t> </a:t>
            </a:r>
            <a:r>
              <a:rPr lang="uk-UA" sz="1800" dirty="0" err="1" smtClean="0">
                <a:latin typeface="Constantia" pitchFamily="18" charset="0"/>
              </a:rPr>
              <a:t>Вінчур</a:t>
            </a:r>
            <a:r>
              <a:rPr lang="uk-UA" sz="1800" dirty="0" smtClean="0">
                <a:latin typeface="Constantia" pitchFamily="18" charset="0"/>
              </a:rPr>
              <a:t> Н.В. </a:t>
            </a:r>
            <a:r>
              <a:rPr lang="uk-UA" sz="1800" dirty="0" err="1" smtClean="0">
                <a:latin typeface="Constantia" pitchFamily="18" charset="0"/>
              </a:rPr>
              <a:t>озайомилися</a:t>
            </a:r>
            <a:r>
              <a:rPr lang="uk-UA" sz="1800" dirty="0" smtClean="0">
                <a:latin typeface="Constantia" pitchFamily="18" charset="0"/>
              </a:rPr>
              <a:t> із презентацією по даній темі</a:t>
            </a:r>
            <a:endParaRPr lang="uk-UA" sz="1800" dirty="0">
              <a:latin typeface="Constantia" pitchFamily="18" charset="0"/>
            </a:endParaRPr>
          </a:p>
        </p:txBody>
      </p:sp>
      <p:pic>
        <p:nvPicPr>
          <p:cNvPr id="5" name="Picture 2" descr="D:\Фото  семінар 2017 року\Фото се5мінар 2017\DSC01408.JPG"/>
          <p:cNvPicPr>
            <a:picLocks noGrp="1" noChangeAspect="1" noChangeArrowheads="1"/>
          </p:cNvPicPr>
          <p:nvPr>
            <p:ph idx="1"/>
          </p:nvPr>
        </p:nvPicPr>
        <p:blipFill>
          <a:blip r:embed="rId2" cstate="print"/>
          <a:stretch>
            <a:fillRect/>
          </a:stretch>
        </p:blipFill>
        <p:spPr bwMode="auto">
          <a:xfrm>
            <a:off x="1984375" y="1447800"/>
            <a:ext cx="6400800" cy="4800600"/>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fontScale="90000"/>
          </a:bodyPr>
          <a:lstStyle/>
          <a:p>
            <a:pPr algn="ctr"/>
            <a:r>
              <a:rPr lang="uk-UA" b="1" i="1" dirty="0" smtClean="0">
                <a:solidFill>
                  <a:srgbClr val="7030A0"/>
                </a:solidFill>
                <a:latin typeface="Monotype Corsiva" pitchFamily="66" charset="0"/>
              </a:rPr>
              <a:t>Про птахів ми знаємо, їм допомагаємо</a:t>
            </a:r>
            <a:endParaRPr lang="uk-UA" b="1" i="1" dirty="0">
              <a:solidFill>
                <a:srgbClr val="7030A0"/>
              </a:solidFill>
              <a:latin typeface="Monotype Corsiva" pitchFamily="66" charset="0"/>
            </a:endParaRPr>
          </a:p>
        </p:txBody>
      </p:sp>
      <p:sp>
        <p:nvSpPr>
          <p:cNvPr id="3" name="Содержимое 2"/>
          <p:cNvSpPr>
            <a:spLocks noGrp="1"/>
          </p:cNvSpPr>
          <p:nvPr>
            <p:ph idx="1"/>
          </p:nvPr>
        </p:nvSpPr>
        <p:spPr/>
        <p:txBody>
          <a:bodyPr>
            <a:normAutofit fontScale="40000" lnSpcReduction="20000"/>
          </a:bodyPr>
          <a:lstStyle/>
          <a:p>
            <a:pPr algn="just">
              <a:buNone/>
            </a:pPr>
            <a:r>
              <a:rPr lang="uk-UA" sz="4500" b="1" dirty="0" smtClean="0">
                <a:latin typeface="Constantia" pitchFamily="18" charset="0"/>
              </a:rPr>
              <a:t>Досвід реалізації проекту діяльності старших дошкільників </a:t>
            </a:r>
            <a:r>
              <a:rPr lang="uk-UA" sz="4500" b="1" dirty="0" err="1" smtClean="0">
                <a:latin typeface="Constantia" pitchFamily="18" charset="0"/>
              </a:rPr>
              <a:t>Банюнинського</a:t>
            </a:r>
            <a:r>
              <a:rPr lang="uk-UA" sz="4500" b="1" dirty="0" smtClean="0">
                <a:latin typeface="Constantia" pitchFamily="18" charset="0"/>
              </a:rPr>
              <a:t>  ДНЗ </a:t>
            </a:r>
          </a:p>
          <a:p>
            <a:pPr algn="just">
              <a:buFont typeface="Arial" pitchFamily="34" charset="0"/>
              <a:buChar char="•"/>
            </a:pPr>
            <a:r>
              <a:rPr lang="uk-UA" sz="3800" dirty="0" smtClean="0">
                <a:latin typeface="Constantia" pitchFamily="18" charset="0"/>
              </a:rPr>
              <a:t>Спільний проект вихователя, старших дошкільників та їхніх батьків спрямований на реалізацію завдань Базового компоненту дошкільної освіти з метою розвитку особистості дошкільника. </a:t>
            </a:r>
          </a:p>
          <a:p>
            <a:pPr algn="just">
              <a:buNone/>
            </a:pPr>
            <a:r>
              <a:rPr lang="uk-UA" sz="3800" b="1" i="1" dirty="0" smtClean="0">
                <a:latin typeface="Constantia" pitchFamily="18" charset="0"/>
              </a:rPr>
              <a:t>      Мета проекту:  </a:t>
            </a:r>
          </a:p>
          <a:p>
            <a:pPr algn="just"/>
            <a:r>
              <a:rPr lang="uk-UA" sz="3800" dirty="0" smtClean="0">
                <a:latin typeface="Constantia" pitchFamily="18" charset="0"/>
              </a:rPr>
              <a:t>Розширити  уявлення  дітей про зимуючих птахів, про роль людини в житті зимуючих птахів. </a:t>
            </a:r>
          </a:p>
          <a:p>
            <a:pPr algn="just"/>
            <a:r>
              <a:rPr lang="uk-UA" sz="3800" dirty="0" smtClean="0">
                <a:latin typeface="Constantia" pitchFamily="18" charset="0"/>
              </a:rPr>
              <a:t>Поповнити розвиваюче середовище по темі проекту.</a:t>
            </a:r>
          </a:p>
          <a:p>
            <a:pPr algn="just"/>
            <a:r>
              <a:rPr lang="uk-UA" sz="3800" dirty="0" smtClean="0">
                <a:latin typeface="Constantia" pitchFamily="18" charset="0"/>
              </a:rPr>
              <a:t>Виховувати бажання допомагати птахам  у важкий для них час.</a:t>
            </a:r>
          </a:p>
          <a:p>
            <a:pPr algn="r">
              <a:buNone/>
            </a:pPr>
            <a:r>
              <a:rPr lang="uk-UA" sz="3800" dirty="0" smtClean="0">
                <a:latin typeface="Constantia" pitchFamily="18" charset="0"/>
              </a:rPr>
              <a:t>Тривалість проекту  -  10 днів</a:t>
            </a:r>
            <a:r>
              <a:rPr lang="uk-UA" dirty="0" smtClean="0"/>
              <a:t>.</a:t>
            </a:r>
            <a:r>
              <a:rPr lang="uk-UA" b="1" i="1" dirty="0" smtClean="0"/>
              <a:t> </a:t>
            </a:r>
          </a:p>
          <a:p>
            <a:pPr algn="r">
              <a:buNone/>
            </a:pPr>
            <a:endParaRPr lang="uk-UA" b="1" i="1" dirty="0" smtClean="0"/>
          </a:p>
          <a:p>
            <a:pPr algn="r">
              <a:buNone/>
            </a:pPr>
            <a:endParaRPr lang="uk-UA" b="1" i="1" dirty="0" smtClean="0"/>
          </a:p>
          <a:p>
            <a:pPr algn="r">
              <a:buNone/>
            </a:pPr>
            <a:endParaRPr lang="uk-UA" b="1" i="1" dirty="0" smtClean="0"/>
          </a:p>
          <a:p>
            <a:pPr algn="r">
              <a:buNone/>
            </a:pPr>
            <a:endParaRPr lang="uk-UA" b="1" i="1" dirty="0" smtClean="0"/>
          </a:p>
          <a:p>
            <a:pPr algn="r">
              <a:buNone/>
            </a:pPr>
            <a:endParaRPr lang="uk-UA" b="1" i="1" dirty="0" smtClean="0"/>
          </a:p>
          <a:p>
            <a:pPr algn="r">
              <a:buNone/>
            </a:pPr>
            <a:r>
              <a:rPr lang="uk-UA" b="1" i="1" dirty="0" smtClean="0"/>
              <a:t>Підготувала і реалізувала</a:t>
            </a:r>
          </a:p>
          <a:p>
            <a:pPr algn="r">
              <a:buNone/>
            </a:pPr>
            <a:r>
              <a:rPr lang="uk-UA" b="1" i="1" dirty="0" smtClean="0"/>
              <a:t>                                                                                                         вихователь </a:t>
            </a:r>
            <a:r>
              <a:rPr lang="uk-UA" b="1" i="1" dirty="0" err="1" smtClean="0"/>
              <a:t>Банюнинського</a:t>
            </a:r>
            <a:r>
              <a:rPr lang="uk-UA" b="1" i="1" dirty="0" smtClean="0"/>
              <a:t> ДНЗ              				       </a:t>
            </a:r>
            <a:r>
              <a:rPr lang="uk-UA" b="1" i="1" dirty="0" err="1" smtClean="0"/>
              <a:t>Вінчур</a:t>
            </a:r>
            <a:r>
              <a:rPr lang="uk-UA" b="1" i="1" dirty="0" smtClean="0"/>
              <a:t> Н.В.</a:t>
            </a:r>
          </a:p>
          <a:p>
            <a:pPr algn="just"/>
            <a:endParaRPr lang="uk-UA" dirty="0" smtClean="0"/>
          </a:p>
          <a:p>
            <a:endParaRPr lang="uk-UA"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5122" name="Picture 2" descr="D:\Фото  семінар 2017 року\Фото се5мінар 2017\DSC01368.JPG"/>
          <p:cNvPicPr>
            <a:picLocks noGrp="1" noChangeAspect="1" noChangeArrowheads="1"/>
          </p:cNvPicPr>
          <p:nvPr>
            <p:ph idx="1"/>
          </p:nvPr>
        </p:nvPicPr>
        <p:blipFill>
          <a:blip r:embed="rId2" cstate="print"/>
          <a:stretch>
            <a:fillRect/>
          </a:stretch>
        </p:blipFill>
        <p:spPr bwMode="auto">
          <a:xfrm>
            <a:off x="1403648" y="404664"/>
            <a:ext cx="7416824" cy="576064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uk-UA" sz="6000" dirty="0" smtClean="0">
                <a:solidFill>
                  <a:srgbClr val="FF0000"/>
                </a:solidFill>
                <a:latin typeface="Constantia" pitchFamily="18" charset="0"/>
              </a:rPr>
              <a:t>Враження колег</a:t>
            </a:r>
            <a:endParaRPr lang="uk-UA" sz="6000" dirty="0">
              <a:solidFill>
                <a:srgbClr val="FF0000"/>
              </a:solidFill>
              <a:latin typeface="Constantia" pitchFamily="18" charset="0"/>
            </a:endParaRPr>
          </a:p>
        </p:txBody>
      </p:sp>
      <p:pic>
        <p:nvPicPr>
          <p:cNvPr id="1026" name="Picture 2" descr="D:\Фото  семінар 2017 року\Фото се5мінар 2017\DSC01394.JPG"/>
          <p:cNvPicPr>
            <a:picLocks noGrp="1" noChangeAspect="1" noChangeArrowheads="1"/>
          </p:cNvPicPr>
          <p:nvPr>
            <p:ph idx="1"/>
          </p:nvPr>
        </p:nvPicPr>
        <p:blipFill>
          <a:blip r:embed="rId2" cstate="print"/>
          <a:srcRect/>
          <a:stretch>
            <a:fillRect/>
          </a:stretch>
        </p:blipFill>
        <p:spPr bwMode="auto">
          <a:xfrm>
            <a:off x="1547664" y="1447800"/>
            <a:ext cx="6837511" cy="4800600"/>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4" name="Picture 2" descr="D:\Фото  семінар 2017 року\Фото се5мінар 2017\IMG_20170329_110114.jpg"/>
          <p:cNvPicPr>
            <a:picLocks noGrp="1" noChangeAspect="1" noChangeArrowheads="1"/>
          </p:cNvPicPr>
          <p:nvPr>
            <p:ph idx="1"/>
          </p:nvPr>
        </p:nvPicPr>
        <p:blipFill>
          <a:blip r:embed="rId2" cstate="print"/>
          <a:stretch>
            <a:fillRect/>
          </a:stretch>
        </p:blipFill>
        <p:spPr bwMode="auto">
          <a:xfrm>
            <a:off x="1475656" y="260648"/>
            <a:ext cx="7416824" cy="6048672"/>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uk-UA" sz="4800" dirty="0" smtClean="0">
                <a:solidFill>
                  <a:srgbClr val="FF0000"/>
                </a:solidFill>
                <a:latin typeface="Constantia" pitchFamily="18" charset="0"/>
              </a:rPr>
              <a:t>Педради</a:t>
            </a:r>
            <a:endParaRPr lang="uk-UA" sz="4800" dirty="0">
              <a:solidFill>
                <a:srgbClr val="FF0000"/>
              </a:solidFill>
              <a:latin typeface="Constantia" pitchFamily="18" charset="0"/>
            </a:endParaRPr>
          </a:p>
        </p:txBody>
      </p:sp>
      <p:sp>
        <p:nvSpPr>
          <p:cNvPr id="3" name="Содержимое 2"/>
          <p:cNvSpPr>
            <a:spLocks noGrp="1"/>
          </p:cNvSpPr>
          <p:nvPr>
            <p:ph idx="1"/>
          </p:nvPr>
        </p:nvSpPr>
        <p:spPr>
          <a:xfrm>
            <a:off x="1435608" y="1447800"/>
            <a:ext cx="7498080" cy="4861520"/>
          </a:xfrm>
        </p:spPr>
        <p:txBody>
          <a:bodyPr>
            <a:normAutofit fontScale="70000" lnSpcReduction="20000"/>
          </a:bodyPr>
          <a:lstStyle/>
          <a:p>
            <a:pPr algn="just"/>
            <a:endParaRPr lang="uk-UA" sz="2000" dirty="0" smtClean="0">
              <a:latin typeface="Constantia" pitchFamily="18" charset="0"/>
            </a:endParaRPr>
          </a:p>
          <a:p>
            <a:pPr algn="just"/>
            <a:endParaRPr lang="uk-UA" sz="2000" dirty="0" smtClean="0">
              <a:latin typeface="Constantia" pitchFamily="18" charset="0"/>
            </a:endParaRPr>
          </a:p>
          <a:p>
            <a:pPr algn="just"/>
            <a:endParaRPr lang="uk-UA" sz="2000" dirty="0" smtClean="0">
              <a:latin typeface="Constantia" pitchFamily="18" charset="0"/>
            </a:endParaRPr>
          </a:p>
          <a:p>
            <a:pPr algn="just"/>
            <a:endParaRPr lang="uk-UA" sz="2000" dirty="0" smtClean="0">
              <a:latin typeface="Constantia" pitchFamily="18" charset="0"/>
            </a:endParaRPr>
          </a:p>
          <a:p>
            <a:pPr algn="just"/>
            <a:endParaRPr lang="uk-UA" sz="2000" dirty="0" smtClean="0">
              <a:latin typeface="Constantia" pitchFamily="18" charset="0"/>
            </a:endParaRPr>
          </a:p>
          <a:p>
            <a:pPr algn="just"/>
            <a:endParaRPr lang="uk-UA" sz="2000" dirty="0" smtClean="0">
              <a:latin typeface="Constantia" pitchFamily="18" charset="0"/>
            </a:endParaRPr>
          </a:p>
          <a:p>
            <a:pPr algn="just"/>
            <a:endParaRPr lang="uk-UA" sz="2000" dirty="0" smtClean="0">
              <a:latin typeface="Constantia" pitchFamily="18" charset="0"/>
            </a:endParaRPr>
          </a:p>
          <a:p>
            <a:pPr algn="just"/>
            <a:endParaRPr lang="uk-UA" sz="2000" dirty="0" smtClean="0">
              <a:latin typeface="Constantia" pitchFamily="18" charset="0"/>
            </a:endParaRPr>
          </a:p>
          <a:p>
            <a:pPr algn="just"/>
            <a:endParaRPr lang="uk-UA" sz="2000" dirty="0" smtClean="0">
              <a:latin typeface="Constantia" pitchFamily="18" charset="0"/>
            </a:endParaRPr>
          </a:p>
          <a:p>
            <a:pPr algn="just"/>
            <a:endParaRPr lang="uk-UA" sz="2000" dirty="0" smtClean="0">
              <a:latin typeface="Constantia" pitchFamily="18" charset="0"/>
            </a:endParaRPr>
          </a:p>
          <a:p>
            <a:pPr algn="just"/>
            <a:endParaRPr lang="uk-UA" sz="2000" dirty="0" smtClean="0">
              <a:latin typeface="Constantia" pitchFamily="18" charset="0"/>
            </a:endParaRPr>
          </a:p>
          <a:p>
            <a:pPr algn="just"/>
            <a:endParaRPr lang="uk-UA" sz="2000" dirty="0" smtClean="0">
              <a:latin typeface="Constantia" pitchFamily="18" charset="0"/>
            </a:endParaRPr>
          </a:p>
          <a:p>
            <a:pPr algn="just"/>
            <a:endParaRPr lang="uk-UA" sz="2000" dirty="0" smtClean="0">
              <a:latin typeface="Constantia" pitchFamily="18" charset="0"/>
            </a:endParaRPr>
          </a:p>
          <a:p>
            <a:pPr algn="just"/>
            <a:r>
              <a:rPr lang="uk-UA" sz="2600" dirty="0" smtClean="0">
                <a:latin typeface="Constantia" pitchFamily="18" charset="0"/>
              </a:rPr>
              <a:t>Однією з найважливіших форм методичної роботи з кадрами в дошкільному навчальному закладі є педагогічна рада. Саме вона визначає основні напрямки діяльності закладу, допомагає керувати всім педагогічним процесом, розв’язує нагальні проблеми. В ДНЗ проводимо педради відповідно до річного плану ( 4-5 педрад в  рік). </a:t>
            </a:r>
            <a:endParaRPr lang="uk-UA" sz="2600" dirty="0">
              <a:latin typeface="Constantia" pitchFamily="18" charset="0"/>
            </a:endParaRPr>
          </a:p>
        </p:txBody>
      </p:sp>
      <p:pic>
        <p:nvPicPr>
          <p:cNvPr id="9" name="Picture 2" descr="C:\Users\TS76\Desktop\ОХОРОНА ПРАЦІ\14377821.jpg"/>
          <p:cNvPicPr>
            <a:picLocks noChangeAspect="1" noChangeArrowheads="1"/>
          </p:cNvPicPr>
          <p:nvPr/>
        </p:nvPicPr>
        <p:blipFill>
          <a:blip r:embed="rId2" cstate="print"/>
          <a:srcRect/>
          <a:stretch>
            <a:fillRect/>
          </a:stretch>
        </p:blipFill>
        <p:spPr bwMode="auto">
          <a:xfrm>
            <a:off x="2051720" y="1628800"/>
            <a:ext cx="6336704" cy="2819776"/>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uk-UA" sz="2800" dirty="0" smtClean="0">
                <a:solidFill>
                  <a:srgbClr val="FF0000"/>
                </a:solidFill>
                <a:latin typeface="Constantia" pitchFamily="18" charset="0"/>
              </a:rPr>
              <a:t>Документація  дошкільного  закладу складена відповідно до номенклатури справ </a:t>
            </a:r>
            <a:endParaRPr lang="uk-UA" sz="2800" dirty="0">
              <a:solidFill>
                <a:srgbClr val="FF0000"/>
              </a:solidFill>
              <a:latin typeface="Constantia" pitchFamily="18" charset="0"/>
            </a:endParaRPr>
          </a:p>
        </p:txBody>
      </p:sp>
      <p:pic>
        <p:nvPicPr>
          <p:cNvPr id="2050" name="Picture 2" descr="C:\Users\TS76\Desktop\IMG_20200217_160050.jpg"/>
          <p:cNvPicPr>
            <a:picLocks noGrp="1" noChangeAspect="1" noChangeArrowheads="1"/>
          </p:cNvPicPr>
          <p:nvPr>
            <p:ph idx="1"/>
          </p:nvPr>
        </p:nvPicPr>
        <p:blipFill>
          <a:blip r:embed="rId2" cstate="print"/>
          <a:stretch>
            <a:fillRect/>
          </a:stretch>
        </p:blipFill>
        <p:spPr bwMode="auto">
          <a:xfrm>
            <a:off x="1435100" y="1467190"/>
            <a:ext cx="7499350" cy="476182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432560" y="359898"/>
            <a:ext cx="7406640" cy="620830"/>
          </a:xfrm>
        </p:spPr>
        <p:txBody>
          <a:bodyPr>
            <a:normAutofit/>
          </a:bodyPr>
          <a:lstStyle/>
          <a:p>
            <a:pPr algn="ctr"/>
            <a:r>
              <a:rPr lang="uk-UA" sz="2800" dirty="0" smtClean="0">
                <a:solidFill>
                  <a:srgbClr val="FF0000"/>
                </a:solidFill>
                <a:latin typeface="Constantia" pitchFamily="18" charset="0"/>
              </a:rPr>
              <a:t>Аналіз роботи ДНЗ </a:t>
            </a:r>
            <a:endParaRPr lang="uk-UA" sz="2800" dirty="0">
              <a:solidFill>
                <a:srgbClr val="FF0000"/>
              </a:solidFill>
              <a:latin typeface="Constantia" pitchFamily="18" charset="0"/>
            </a:endParaRPr>
          </a:p>
        </p:txBody>
      </p:sp>
      <p:sp>
        <p:nvSpPr>
          <p:cNvPr id="3" name="Подзаголовок 2"/>
          <p:cNvSpPr>
            <a:spLocks noGrp="1"/>
          </p:cNvSpPr>
          <p:nvPr>
            <p:ph type="subTitle" idx="1"/>
          </p:nvPr>
        </p:nvSpPr>
        <p:spPr>
          <a:xfrm>
            <a:off x="1475656" y="836712"/>
            <a:ext cx="7406640" cy="5256584"/>
          </a:xfrm>
        </p:spPr>
        <p:txBody>
          <a:bodyPr>
            <a:normAutofit fontScale="55000" lnSpcReduction="20000"/>
          </a:bodyPr>
          <a:lstStyle/>
          <a:p>
            <a:r>
              <a:rPr lang="uk-UA" dirty="0" smtClean="0"/>
              <a:t> </a:t>
            </a:r>
          </a:p>
          <a:p>
            <a:pPr algn="just">
              <a:lnSpc>
                <a:spcPct val="150000"/>
              </a:lnSpc>
            </a:pPr>
            <a:r>
              <a:rPr lang="ru-RU" sz="2900" dirty="0" err="1" smtClean="0">
                <a:latin typeface="Constantia" pitchFamily="18" charset="0"/>
              </a:rPr>
              <a:t>Банюниський</a:t>
            </a:r>
            <a:r>
              <a:rPr lang="ru-RU" sz="2900" dirty="0" smtClean="0">
                <a:latin typeface="Constantia" pitchFamily="18" charset="0"/>
              </a:rPr>
              <a:t> ДНЗ </a:t>
            </a:r>
            <a:r>
              <a:rPr lang="ru-RU" sz="2900" dirty="0" err="1" smtClean="0">
                <a:latin typeface="Constantia" pitchFamily="18" charset="0"/>
              </a:rPr>
              <a:t>здійснює</a:t>
            </a:r>
            <a:r>
              <a:rPr lang="ru-RU" sz="2900" dirty="0" smtClean="0">
                <a:latin typeface="Constantia" pitchFamily="18" charset="0"/>
              </a:rPr>
              <a:t> свою </a:t>
            </a:r>
            <a:r>
              <a:rPr lang="ru-RU" sz="2900" dirty="0" err="1" smtClean="0">
                <a:latin typeface="Constantia" pitchFamily="18" charset="0"/>
              </a:rPr>
              <a:t>діяльність</a:t>
            </a:r>
            <a:r>
              <a:rPr lang="ru-RU" sz="2900" dirty="0" smtClean="0">
                <a:latin typeface="Constantia" pitchFamily="18" charset="0"/>
              </a:rPr>
              <a:t> </a:t>
            </a:r>
            <a:r>
              <a:rPr lang="ru-RU" sz="2900" dirty="0" err="1" smtClean="0">
                <a:latin typeface="Constantia" pitchFamily="18" charset="0"/>
              </a:rPr>
              <a:t>відповідно</a:t>
            </a:r>
            <a:r>
              <a:rPr lang="ru-RU" sz="2900" dirty="0" smtClean="0">
                <a:latin typeface="Constantia" pitchFamily="18" charset="0"/>
              </a:rPr>
              <a:t> до </a:t>
            </a:r>
            <a:r>
              <a:rPr lang="ru-RU" sz="2900" dirty="0" err="1" smtClean="0">
                <a:latin typeface="Constantia" pitchFamily="18" charset="0"/>
              </a:rPr>
              <a:t>Законів</a:t>
            </a:r>
            <a:r>
              <a:rPr lang="ru-RU" sz="2900" dirty="0" smtClean="0">
                <a:latin typeface="Constantia" pitchFamily="18" charset="0"/>
              </a:rPr>
              <a:t> </a:t>
            </a:r>
            <a:r>
              <a:rPr lang="ru-RU" sz="2900" dirty="0" err="1" smtClean="0">
                <a:latin typeface="Constantia" pitchFamily="18" charset="0"/>
              </a:rPr>
              <a:t>України</a:t>
            </a:r>
            <a:r>
              <a:rPr lang="ru-RU" sz="2900" dirty="0" smtClean="0">
                <a:latin typeface="Constantia" pitchFamily="18" charset="0"/>
              </a:rPr>
              <a:t> «Про </a:t>
            </a:r>
            <a:r>
              <a:rPr lang="ru-RU" sz="2900" dirty="0" err="1" smtClean="0">
                <a:latin typeface="Constantia" pitchFamily="18" charset="0"/>
              </a:rPr>
              <a:t>освіту</a:t>
            </a:r>
            <a:r>
              <a:rPr lang="ru-RU" sz="2900" dirty="0" smtClean="0">
                <a:latin typeface="Constantia" pitchFamily="18" charset="0"/>
              </a:rPr>
              <a:t>», «Про </a:t>
            </a:r>
            <a:r>
              <a:rPr lang="ru-RU" sz="2900" dirty="0" err="1" smtClean="0">
                <a:latin typeface="Constantia" pitchFamily="18" charset="0"/>
              </a:rPr>
              <a:t>дошкільну</a:t>
            </a:r>
            <a:r>
              <a:rPr lang="ru-RU" sz="2900" dirty="0" smtClean="0">
                <a:latin typeface="Constantia" pitchFamily="18" charset="0"/>
              </a:rPr>
              <a:t> </a:t>
            </a:r>
            <a:r>
              <a:rPr lang="ru-RU" sz="2900" dirty="0" err="1" smtClean="0">
                <a:latin typeface="Constantia" pitchFamily="18" charset="0"/>
              </a:rPr>
              <a:t>освіту</a:t>
            </a:r>
            <a:r>
              <a:rPr lang="ru-RU" sz="2900" dirty="0" smtClean="0">
                <a:latin typeface="Constantia" pitchFamily="18" charset="0"/>
              </a:rPr>
              <a:t>», Указу Президента </a:t>
            </a:r>
            <a:r>
              <a:rPr lang="ru-RU" sz="2900" dirty="0" err="1" smtClean="0">
                <a:latin typeface="Constantia" pitchFamily="18" charset="0"/>
              </a:rPr>
              <a:t>України</a:t>
            </a:r>
            <a:r>
              <a:rPr lang="ru-RU" sz="2900" dirty="0" smtClean="0">
                <a:latin typeface="Constantia" pitchFamily="18" charset="0"/>
              </a:rPr>
              <a:t> </a:t>
            </a:r>
            <a:r>
              <a:rPr lang="ru-RU" sz="2900" dirty="0" err="1" smtClean="0">
                <a:latin typeface="Constantia" pitchFamily="18" charset="0"/>
              </a:rPr>
              <a:t>від</a:t>
            </a:r>
            <a:r>
              <a:rPr lang="ru-RU" sz="2900" dirty="0" smtClean="0">
                <a:latin typeface="Constantia" pitchFamily="18" charset="0"/>
              </a:rPr>
              <a:t> 13.10.2015 № 580/2015 « Про </a:t>
            </a:r>
            <a:r>
              <a:rPr lang="ru-RU" sz="2900" dirty="0" err="1" smtClean="0">
                <a:latin typeface="Constantia" pitchFamily="18" charset="0"/>
              </a:rPr>
              <a:t>стратегію</a:t>
            </a:r>
            <a:r>
              <a:rPr lang="ru-RU" sz="2900" dirty="0" smtClean="0">
                <a:latin typeface="Constantia" pitchFamily="18" charset="0"/>
              </a:rPr>
              <a:t> </a:t>
            </a:r>
            <a:r>
              <a:rPr lang="ru-RU" sz="2900" dirty="0" err="1" smtClean="0">
                <a:latin typeface="Constantia" pitchFamily="18" charset="0"/>
              </a:rPr>
              <a:t>національно</a:t>
            </a:r>
            <a:r>
              <a:rPr lang="ru-RU" sz="2900" dirty="0" smtClean="0">
                <a:latin typeface="Constantia" pitchFamily="18" charset="0"/>
              </a:rPr>
              <a:t>- </a:t>
            </a:r>
            <a:r>
              <a:rPr lang="ru-RU" sz="2900" dirty="0" err="1" smtClean="0">
                <a:latin typeface="Constantia" pitchFamily="18" charset="0"/>
              </a:rPr>
              <a:t>патріотичного</a:t>
            </a:r>
            <a:r>
              <a:rPr lang="ru-RU" sz="2900" dirty="0" smtClean="0">
                <a:latin typeface="Constantia" pitchFamily="18" charset="0"/>
              </a:rPr>
              <a:t> </a:t>
            </a:r>
            <a:r>
              <a:rPr lang="ru-RU" sz="2900" dirty="0" err="1" smtClean="0">
                <a:latin typeface="Constantia" pitchFamily="18" charset="0"/>
              </a:rPr>
              <a:t>виховання</a:t>
            </a:r>
            <a:r>
              <a:rPr lang="ru-RU" sz="2900" dirty="0" smtClean="0">
                <a:latin typeface="Constantia" pitchFamily="18" charset="0"/>
              </a:rPr>
              <a:t> </a:t>
            </a:r>
            <a:r>
              <a:rPr lang="ru-RU" sz="2900" dirty="0" err="1" smtClean="0">
                <a:latin typeface="Constantia" pitchFamily="18" charset="0"/>
              </a:rPr>
              <a:t>дітей</a:t>
            </a:r>
            <a:r>
              <a:rPr lang="ru-RU" sz="2900" dirty="0" smtClean="0">
                <a:latin typeface="Constantia" pitchFamily="18" charset="0"/>
              </a:rPr>
              <a:t> та </a:t>
            </a:r>
            <a:r>
              <a:rPr lang="ru-RU" sz="2900" dirty="0" err="1" smtClean="0">
                <a:latin typeface="Constantia" pitchFamily="18" charset="0"/>
              </a:rPr>
              <a:t>молоді</a:t>
            </a:r>
            <a:r>
              <a:rPr lang="ru-RU" sz="2900" dirty="0" smtClean="0">
                <a:latin typeface="Constantia" pitchFamily="18" charset="0"/>
              </a:rPr>
              <a:t> на 2016-2020 роки», Базового компонента </a:t>
            </a:r>
            <a:r>
              <a:rPr lang="ru-RU" sz="2900" dirty="0" err="1" smtClean="0">
                <a:latin typeface="Constantia" pitchFamily="18" charset="0"/>
              </a:rPr>
              <a:t>дошкільної</a:t>
            </a:r>
            <a:r>
              <a:rPr lang="ru-RU" sz="2900" dirty="0" smtClean="0">
                <a:latin typeface="Constantia" pitchFamily="18" charset="0"/>
              </a:rPr>
              <a:t> </a:t>
            </a:r>
            <a:r>
              <a:rPr lang="ru-RU" sz="2900" dirty="0" err="1" smtClean="0">
                <a:latin typeface="Constantia" pitchFamily="18" charset="0"/>
              </a:rPr>
              <a:t>освіти</a:t>
            </a:r>
            <a:r>
              <a:rPr lang="ru-RU" sz="2900" dirty="0" smtClean="0">
                <a:latin typeface="Constantia" pitchFamily="18" charset="0"/>
              </a:rPr>
              <a:t> в </a:t>
            </a:r>
            <a:r>
              <a:rPr lang="ru-RU" sz="2900" dirty="0" err="1" smtClean="0">
                <a:latin typeface="Constantia" pitchFamily="18" charset="0"/>
              </a:rPr>
              <a:t>Україні</a:t>
            </a:r>
            <a:r>
              <a:rPr lang="ru-RU" sz="2900" dirty="0" smtClean="0">
                <a:latin typeface="Constantia" pitchFamily="18" charset="0"/>
              </a:rPr>
              <a:t> та </a:t>
            </a:r>
            <a:r>
              <a:rPr lang="ru-RU" sz="2900" dirty="0" err="1" smtClean="0">
                <a:latin typeface="Constantia" pitchFamily="18" charset="0"/>
              </a:rPr>
              <a:t>Коментаря</a:t>
            </a:r>
            <a:r>
              <a:rPr lang="ru-RU" sz="2900" dirty="0" smtClean="0">
                <a:latin typeface="Constantia" pitchFamily="18" charset="0"/>
              </a:rPr>
              <a:t> до </a:t>
            </a:r>
            <a:r>
              <a:rPr lang="ru-RU" sz="2900" dirty="0" err="1" smtClean="0">
                <a:latin typeface="Constantia" pitchFamily="18" charset="0"/>
              </a:rPr>
              <a:t>нього</a:t>
            </a:r>
            <a:r>
              <a:rPr lang="ru-RU" sz="2900" dirty="0" smtClean="0">
                <a:latin typeface="Constantia" pitchFamily="18" charset="0"/>
              </a:rPr>
              <a:t>, </a:t>
            </a:r>
            <a:r>
              <a:rPr lang="ru-RU" sz="2900" dirty="0" err="1" smtClean="0">
                <a:latin typeface="Constantia" pitchFamily="18" charset="0"/>
              </a:rPr>
              <a:t>Положення</a:t>
            </a:r>
            <a:r>
              <a:rPr lang="ru-RU" sz="2900" dirty="0" smtClean="0">
                <a:latin typeface="Constantia" pitchFamily="18" charset="0"/>
              </a:rPr>
              <a:t> про </a:t>
            </a:r>
            <a:r>
              <a:rPr lang="ru-RU" sz="2900" dirty="0" err="1" smtClean="0">
                <a:latin typeface="Constantia" pitchFamily="18" charset="0"/>
              </a:rPr>
              <a:t>дошкільний</a:t>
            </a:r>
            <a:r>
              <a:rPr lang="ru-RU" sz="2900" dirty="0" smtClean="0">
                <a:latin typeface="Constantia" pitchFamily="18" charset="0"/>
              </a:rPr>
              <a:t> </a:t>
            </a:r>
            <a:r>
              <a:rPr lang="ru-RU" sz="2900" dirty="0" err="1" smtClean="0">
                <a:latin typeface="Constantia" pitchFamily="18" charset="0"/>
              </a:rPr>
              <a:t>навчальний</a:t>
            </a:r>
            <a:r>
              <a:rPr lang="ru-RU" sz="2900" dirty="0" smtClean="0">
                <a:latin typeface="Constantia" pitchFamily="18" charset="0"/>
              </a:rPr>
              <a:t> заклад, </a:t>
            </a:r>
            <a:r>
              <a:rPr lang="ru-RU" sz="2900" dirty="0" err="1" smtClean="0">
                <a:latin typeface="Constantia" pitchFamily="18" charset="0"/>
              </a:rPr>
              <a:t>затвердженого</a:t>
            </a:r>
            <a:r>
              <a:rPr lang="ru-RU" sz="2900" dirty="0" smtClean="0">
                <a:latin typeface="Constantia" pitchFamily="18" charset="0"/>
              </a:rPr>
              <a:t> </a:t>
            </a:r>
            <a:r>
              <a:rPr lang="ru-RU" sz="2900" dirty="0" err="1" smtClean="0">
                <a:latin typeface="Constantia" pitchFamily="18" charset="0"/>
              </a:rPr>
              <a:t>постановою</a:t>
            </a:r>
            <a:r>
              <a:rPr lang="ru-RU" sz="2900" dirty="0" smtClean="0">
                <a:latin typeface="Constantia" pitchFamily="18" charset="0"/>
              </a:rPr>
              <a:t> </a:t>
            </a:r>
            <a:r>
              <a:rPr lang="ru-RU" sz="2900" dirty="0" err="1" smtClean="0">
                <a:latin typeface="Constantia" pitchFamily="18" charset="0"/>
              </a:rPr>
              <a:t>Кабінету</a:t>
            </a:r>
            <a:r>
              <a:rPr lang="ru-RU" sz="2900" dirty="0" smtClean="0">
                <a:latin typeface="Constantia" pitchFamily="18" charset="0"/>
              </a:rPr>
              <a:t> </a:t>
            </a:r>
            <a:r>
              <a:rPr lang="ru-RU" sz="2900" dirty="0" err="1" smtClean="0">
                <a:latin typeface="Constantia" pitchFamily="18" charset="0"/>
              </a:rPr>
              <a:t>Міністрів</a:t>
            </a:r>
            <a:r>
              <a:rPr lang="ru-RU" sz="2900" dirty="0" smtClean="0">
                <a:latin typeface="Constantia" pitchFamily="18" charset="0"/>
              </a:rPr>
              <a:t> </a:t>
            </a:r>
            <a:r>
              <a:rPr lang="ru-RU" sz="2900" dirty="0" err="1" smtClean="0">
                <a:latin typeface="Constantia" pitchFamily="18" charset="0"/>
              </a:rPr>
              <a:t>України</a:t>
            </a:r>
            <a:r>
              <a:rPr lang="ru-RU" sz="2900" dirty="0" smtClean="0">
                <a:latin typeface="Constantia" pitchFamily="18" charset="0"/>
              </a:rPr>
              <a:t> </a:t>
            </a:r>
            <a:r>
              <a:rPr lang="ru-RU" sz="2900" dirty="0" err="1" smtClean="0">
                <a:latin typeface="Constantia" pitchFamily="18" charset="0"/>
              </a:rPr>
              <a:t>від</a:t>
            </a:r>
            <a:r>
              <a:rPr lang="ru-RU" sz="2900" dirty="0" smtClean="0">
                <a:latin typeface="Constantia" pitchFamily="18" charset="0"/>
              </a:rPr>
              <a:t> 16.06.2015 № 641, </a:t>
            </a:r>
            <a:r>
              <a:rPr lang="ru-RU" sz="2900" dirty="0" err="1" smtClean="0">
                <a:latin typeface="Constantia" pitchFamily="18" charset="0"/>
              </a:rPr>
              <a:t>Національної</a:t>
            </a:r>
            <a:r>
              <a:rPr lang="ru-RU" sz="2900" dirty="0" smtClean="0">
                <a:latin typeface="Constantia" pitchFamily="18" charset="0"/>
              </a:rPr>
              <a:t> </a:t>
            </a:r>
            <a:r>
              <a:rPr lang="ru-RU" sz="2900" dirty="0" err="1" smtClean="0">
                <a:latin typeface="Constantia" pitchFamily="18" charset="0"/>
              </a:rPr>
              <a:t>доктрини</a:t>
            </a:r>
            <a:r>
              <a:rPr lang="ru-RU" sz="2900" dirty="0" smtClean="0">
                <a:latin typeface="Constantia" pitchFamily="18" charset="0"/>
              </a:rPr>
              <a:t> </a:t>
            </a:r>
            <a:r>
              <a:rPr lang="ru-RU" sz="2900" dirty="0" err="1" smtClean="0">
                <a:latin typeface="Constantia" pitchFamily="18" charset="0"/>
              </a:rPr>
              <a:t>розвитку</a:t>
            </a:r>
            <a:r>
              <a:rPr lang="ru-RU" sz="2900" dirty="0" smtClean="0">
                <a:latin typeface="Constantia" pitchFamily="18" charset="0"/>
              </a:rPr>
              <a:t> </a:t>
            </a:r>
            <a:r>
              <a:rPr lang="ru-RU" sz="2900" dirty="0" err="1" smtClean="0">
                <a:latin typeface="Constantia" pitchFamily="18" charset="0"/>
              </a:rPr>
              <a:t>освіти</a:t>
            </a:r>
            <a:r>
              <a:rPr lang="ru-RU" sz="2900" dirty="0" smtClean="0">
                <a:latin typeface="Constantia" pitchFamily="18" charset="0"/>
              </a:rPr>
              <a:t>, </a:t>
            </a:r>
            <a:r>
              <a:rPr lang="ru-RU" sz="2900" dirty="0" err="1" smtClean="0">
                <a:latin typeface="Constantia" pitchFamily="18" charset="0"/>
              </a:rPr>
              <a:t>Санітарного</a:t>
            </a:r>
            <a:r>
              <a:rPr lang="ru-RU" sz="2900" dirty="0" smtClean="0">
                <a:latin typeface="Constantia" pitchFamily="18" charset="0"/>
              </a:rPr>
              <a:t> регламенту для </a:t>
            </a:r>
            <a:r>
              <a:rPr lang="ru-RU" sz="2900" dirty="0" err="1" smtClean="0">
                <a:latin typeface="Constantia" pitchFamily="18" charset="0"/>
              </a:rPr>
              <a:t>дошкільних</a:t>
            </a:r>
            <a:r>
              <a:rPr lang="ru-RU" sz="2900" dirty="0" smtClean="0">
                <a:latin typeface="Constantia" pitchFamily="18" charset="0"/>
              </a:rPr>
              <a:t> </a:t>
            </a:r>
            <a:r>
              <a:rPr lang="ru-RU" sz="2900" dirty="0" err="1" smtClean="0">
                <a:latin typeface="Constantia" pitchFamily="18" charset="0"/>
              </a:rPr>
              <a:t>навчальних</a:t>
            </a:r>
            <a:r>
              <a:rPr lang="ru-RU" sz="2900" dirty="0" smtClean="0">
                <a:latin typeface="Constantia" pitchFamily="18" charset="0"/>
              </a:rPr>
              <a:t> </a:t>
            </a:r>
            <a:r>
              <a:rPr lang="ru-RU" sz="2900" dirty="0" err="1" smtClean="0">
                <a:latin typeface="Constantia" pitchFamily="18" charset="0"/>
              </a:rPr>
              <a:t>закладів</a:t>
            </a:r>
            <a:r>
              <a:rPr lang="ru-RU" sz="2900" dirty="0" smtClean="0">
                <a:latin typeface="Constantia" pitchFamily="18" charset="0"/>
              </a:rPr>
              <a:t>, </a:t>
            </a:r>
            <a:r>
              <a:rPr lang="ru-RU" sz="2900" dirty="0" err="1" smtClean="0">
                <a:latin typeface="Constantia" pitchFamily="18" charset="0"/>
              </a:rPr>
              <a:t>затвердженого</a:t>
            </a:r>
            <a:r>
              <a:rPr lang="ru-RU" sz="2900" dirty="0" smtClean="0">
                <a:latin typeface="Constantia" pitchFamily="18" charset="0"/>
              </a:rPr>
              <a:t> наказом </a:t>
            </a:r>
            <a:r>
              <a:rPr lang="ru-RU" sz="2900" dirty="0" err="1" smtClean="0">
                <a:latin typeface="Constantia" pitchFamily="18" charset="0"/>
              </a:rPr>
              <a:t>Міністерства</a:t>
            </a:r>
            <a:r>
              <a:rPr lang="ru-RU" sz="2900" dirty="0" smtClean="0">
                <a:latin typeface="Constantia" pitchFamily="18" charset="0"/>
              </a:rPr>
              <a:t> </a:t>
            </a:r>
            <a:r>
              <a:rPr lang="ru-RU" sz="2900" dirty="0" err="1" smtClean="0">
                <a:latin typeface="Constantia" pitchFamily="18" charset="0"/>
              </a:rPr>
              <a:t>охорони</a:t>
            </a:r>
            <a:r>
              <a:rPr lang="ru-RU" sz="2900" dirty="0" smtClean="0">
                <a:latin typeface="Constantia" pitchFamily="18" charset="0"/>
              </a:rPr>
              <a:t> </a:t>
            </a:r>
            <a:r>
              <a:rPr lang="ru-RU" sz="2900" dirty="0" err="1" smtClean="0">
                <a:latin typeface="Constantia" pitchFamily="18" charset="0"/>
              </a:rPr>
              <a:t>здоров’я</a:t>
            </a:r>
            <a:r>
              <a:rPr lang="ru-RU" sz="2900" dirty="0" smtClean="0">
                <a:latin typeface="Constantia" pitchFamily="18" charset="0"/>
              </a:rPr>
              <a:t> </a:t>
            </a:r>
            <a:r>
              <a:rPr lang="ru-RU" sz="2900" dirty="0" err="1" smtClean="0">
                <a:latin typeface="Constantia" pitchFamily="18" charset="0"/>
              </a:rPr>
              <a:t>України</a:t>
            </a:r>
            <a:r>
              <a:rPr lang="ru-RU" sz="2900" dirty="0" smtClean="0">
                <a:latin typeface="Constantia" pitchFamily="18" charset="0"/>
              </a:rPr>
              <a:t> </a:t>
            </a:r>
            <a:r>
              <a:rPr lang="ru-RU" sz="2900" dirty="0" err="1" smtClean="0">
                <a:latin typeface="Constantia" pitchFamily="18" charset="0"/>
              </a:rPr>
              <a:t>від</a:t>
            </a:r>
            <a:r>
              <a:rPr lang="ru-RU" sz="2900" dirty="0" smtClean="0">
                <a:latin typeface="Constantia" pitchFamily="18" charset="0"/>
              </a:rPr>
              <a:t> 24.03.2016 № 234, </a:t>
            </a:r>
            <a:r>
              <a:rPr lang="ru-RU" sz="2900" dirty="0" err="1" smtClean="0">
                <a:latin typeface="Constantia" pitchFamily="18" charset="0"/>
              </a:rPr>
              <a:t>Гранично</a:t>
            </a:r>
            <a:r>
              <a:rPr lang="ru-RU" sz="2900" dirty="0" smtClean="0">
                <a:latin typeface="Constantia" pitchFamily="18" charset="0"/>
              </a:rPr>
              <a:t> допустимого </a:t>
            </a:r>
            <a:r>
              <a:rPr lang="ru-RU" sz="2900" dirty="0" err="1" smtClean="0">
                <a:latin typeface="Constantia" pitchFamily="18" charset="0"/>
              </a:rPr>
              <a:t>навантаження</a:t>
            </a:r>
            <a:r>
              <a:rPr lang="ru-RU" sz="2900" dirty="0" smtClean="0">
                <a:latin typeface="Constantia" pitchFamily="18" charset="0"/>
              </a:rPr>
              <a:t> на </a:t>
            </a:r>
            <a:r>
              <a:rPr lang="ru-RU" sz="2900" dirty="0" err="1" smtClean="0">
                <a:latin typeface="Constantia" pitchFamily="18" charset="0"/>
              </a:rPr>
              <a:t>дитину</a:t>
            </a:r>
            <a:r>
              <a:rPr lang="ru-RU" sz="2900" dirty="0" smtClean="0">
                <a:latin typeface="Constantia" pitchFamily="18" charset="0"/>
              </a:rPr>
              <a:t> у </a:t>
            </a:r>
            <a:r>
              <a:rPr lang="ru-RU" sz="2900" dirty="0" err="1" smtClean="0">
                <a:latin typeface="Constantia" pitchFamily="18" charset="0"/>
              </a:rPr>
              <a:t>дошкільних</a:t>
            </a:r>
            <a:r>
              <a:rPr lang="ru-RU" sz="2900" dirty="0" smtClean="0">
                <a:latin typeface="Constantia" pitchFamily="18" charset="0"/>
              </a:rPr>
              <a:t> </a:t>
            </a:r>
            <a:r>
              <a:rPr lang="ru-RU" sz="2900" dirty="0" err="1" smtClean="0">
                <a:latin typeface="Constantia" pitchFamily="18" charset="0"/>
              </a:rPr>
              <a:t>навчальних</a:t>
            </a:r>
            <a:r>
              <a:rPr lang="ru-RU" sz="2900" dirty="0" smtClean="0">
                <a:latin typeface="Constantia" pitchFamily="18" charset="0"/>
              </a:rPr>
              <a:t> закладах </a:t>
            </a:r>
            <a:r>
              <a:rPr lang="ru-RU" sz="2900" dirty="0" err="1" smtClean="0">
                <a:latin typeface="Constantia" pitchFamily="18" charset="0"/>
              </a:rPr>
              <a:t>різних</a:t>
            </a:r>
            <a:r>
              <a:rPr lang="ru-RU" sz="2900" dirty="0" smtClean="0">
                <a:latin typeface="Constantia" pitchFamily="18" charset="0"/>
              </a:rPr>
              <a:t> </a:t>
            </a:r>
            <a:r>
              <a:rPr lang="ru-RU" sz="2900" dirty="0" err="1" smtClean="0">
                <a:latin typeface="Constantia" pitchFamily="18" charset="0"/>
              </a:rPr>
              <a:t>типів</a:t>
            </a:r>
            <a:r>
              <a:rPr lang="ru-RU" sz="2900" dirty="0" smtClean="0">
                <a:latin typeface="Constantia" pitchFamily="18" charset="0"/>
              </a:rPr>
              <a:t> та форм </a:t>
            </a:r>
            <a:r>
              <a:rPr lang="ru-RU" sz="2900" dirty="0" err="1" smtClean="0">
                <a:latin typeface="Constantia" pitchFamily="18" charset="0"/>
              </a:rPr>
              <a:t>власності</a:t>
            </a:r>
            <a:r>
              <a:rPr lang="ru-RU" sz="2900" dirty="0" smtClean="0">
                <a:latin typeface="Constantia" pitchFamily="18" charset="0"/>
              </a:rPr>
              <a:t>, </a:t>
            </a:r>
            <a:r>
              <a:rPr lang="ru-RU" sz="2900" dirty="0" err="1" smtClean="0">
                <a:latin typeface="Constantia" pitchFamily="18" charset="0"/>
              </a:rPr>
              <a:t>затвердженого</a:t>
            </a:r>
            <a:r>
              <a:rPr lang="ru-RU" sz="2900" dirty="0" smtClean="0">
                <a:latin typeface="Constantia" pitchFamily="18" charset="0"/>
              </a:rPr>
              <a:t> наказом МОН </a:t>
            </a:r>
            <a:r>
              <a:rPr lang="ru-RU" sz="2900" dirty="0" err="1" smtClean="0">
                <a:latin typeface="Constantia" pitchFamily="18" charset="0"/>
              </a:rPr>
              <a:t>України</a:t>
            </a:r>
            <a:r>
              <a:rPr lang="ru-RU" sz="2900" dirty="0" smtClean="0">
                <a:latin typeface="Constantia" pitchFamily="18" charset="0"/>
              </a:rPr>
              <a:t> </a:t>
            </a:r>
            <a:r>
              <a:rPr lang="ru-RU" sz="2900" dirty="0" err="1" smtClean="0">
                <a:latin typeface="Constantia" pitchFamily="18" charset="0"/>
              </a:rPr>
              <a:t>від</a:t>
            </a:r>
            <a:r>
              <a:rPr lang="ru-RU" sz="2900" dirty="0" smtClean="0">
                <a:latin typeface="Constantia" pitchFamily="18" charset="0"/>
              </a:rPr>
              <a:t> 20.04.2016 № 446, Статуту закладу, </a:t>
            </a:r>
            <a:r>
              <a:rPr lang="ru-RU" sz="2900" dirty="0" err="1" smtClean="0">
                <a:latin typeface="Constantia" pitchFamily="18" charset="0"/>
              </a:rPr>
              <a:t>річного</a:t>
            </a:r>
            <a:r>
              <a:rPr lang="ru-RU" sz="2900" dirty="0" smtClean="0">
                <a:latin typeface="Constantia" pitchFamily="18" charset="0"/>
              </a:rPr>
              <a:t> плану ДНЗ за </a:t>
            </a:r>
            <a:r>
              <a:rPr lang="ru-RU" sz="2900" dirty="0" err="1" smtClean="0">
                <a:latin typeface="Constantia" pitchFamily="18" charset="0"/>
              </a:rPr>
              <a:t>Освітньою</a:t>
            </a:r>
            <a:r>
              <a:rPr lang="ru-RU" sz="2900" dirty="0" smtClean="0">
                <a:latin typeface="Constantia" pitchFamily="18" charset="0"/>
              </a:rPr>
              <a:t> </a:t>
            </a:r>
            <a:r>
              <a:rPr lang="ru-RU" sz="2900" dirty="0" err="1" smtClean="0">
                <a:latin typeface="Constantia" pitchFamily="18" charset="0"/>
              </a:rPr>
              <a:t>програмою</a:t>
            </a:r>
            <a:r>
              <a:rPr lang="ru-RU" sz="2900" dirty="0" smtClean="0">
                <a:latin typeface="Constantia" pitchFamily="18" charset="0"/>
              </a:rPr>
              <a:t> « </a:t>
            </a:r>
            <a:r>
              <a:rPr lang="ru-RU" sz="2900" dirty="0" err="1" smtClean="0">
                <a:latin typeface="Constantia" pitchFamily="18" charset="0"/>
              </a:rPr>
              <a:t>Українське</a:t>
            </a:r>
            <a:r>
              <a:rPr lang="ru-RU" sz="2900" dirty="0" smtClean="0">
                <a:latin typeface="Constantia" pitchFamily="18" charset="0"/>
              </a:rPr>
              <a:t> </a:t>
            </a:r>
            <a:r>
              <a:rPr lang="ru-RU" sz="2900" dirty="0" err="1" smtClean="0">
                <a:latin typeface="Constantia" pitchFamily="18" charset="0"/>
              </a:rPr>
              <a:t>дошкілля</a:t>
            </a:r>
            <a:r>
              <a:rPr lang="ru-RU" sz="2900" dirty="0" smtClean="0">
                <a:latin typeface="Constantia" pitchFamily="18" charset="0"/>
              </a:rPr>
              <a:t>» .</a:t>
            </a:r>
            <a:endParaRPr lang="uk-UA" sz="2900" dirty="0" smtClean="0">
              <a:latin typeface="Constantia" pitchFamily="18" charset="0"/>
            </a:endParaRPr>
          </a:p>
          <a:p>
            <a:endParaRPr lang="uk-UA" dirty="0"/>
          </a:p>
        </p:txBody>
      </p:sp>
      <p:pic>
        <p:nvPicPr>
          <p:cNvPr id="4" name="Рисунок 3" descr="D:\фото С. О\садік фото\Банюнинський ДНЗ Підтверджуючі матеріали для Гребенщікова О.М. - vinchurnv@gmail.com - Gmail_files\завантаження (13).jpg"/>
          <p:cNvPicPr/>
          <p:nvPr/>
        </p:nvPicPr>
        <p:blipFill>
          <a:blip r:embed="rId2" cstate="print"/>
          <a:srcRect/>
          <a:stretch>
            <a:fillRect/>
          </a:stretch>
        </p:blipFill>
        <p:spPr bwMode="auto">
          <a:xfrm>
            <a:off x="2843808" y="5085184"/>
            <a:ext cx="4032448" cy="1512168"/>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uk-UA" sz="4800" dirty="0" smtClean="0">
                <a:solidFill>
                  <a:srgbClr val="FF0000"/>
                </a:solidFill>
                <a:latin typeface="Constantia" pitchFamily="18" charset="0"/>
              </a:rPr>
              <a:t>Робота з батьками</a:t>
            </a:r>
            <a:endParaRPr lang="uk-UA" sz="4800" dirty="0">
              <a:solidFill>
                <a:srgbClr val="FF0000"/>
              </a:solidFill>
              <a:latin typeface="Constantia" pitchFamily="18" charset="0"/>
            </a:endParaRPr>
          </a:p>
        </p:txBody>
      </p:sp>
      <p:sp>
        <p:nvSpPr>
          <p:cNvPr id="3" name="Содержимое 2"/>
          <p:cNvSpPr>
            <a:spLocks noGrp="1"/>
          </p:cNvSpPr>
          <p:nvPr>
            <p:ph idx="1"/>
          </p:nvPr>
        </p:nvSpPr>
        <p:spPr/>
        <p:txBody>
          <a:bodyPr>
            <a:normAutofit/>
          </a:bodyPr>
          <a:lstStyle/>
          <a:p>
            <a:r>
              <a:rPr lang="ru-RU" sz="2800" dirty="0" smtClean="0">
                <a:latin typeface="Constantia" pitchFamily="18" charset="0"/>
              </a:rPr>
              <a:t>Батьки та педагоги  -  </a:t>
            </a:r>
            <a:r>
              <a:rPr lang="ru-RU" sz="2800" dirty="0" err="1" smtClean="0">
                <a:latin typeface="Constantia" pitchFamily="18" charset="0"/>
              </a:rPr>
              <a:t>це</a:t>
            </a:r>
            <a:r>
              <a:rPr lang="ru-RU" sz="2800" dirty="0" smtClean="0">
                <a:latin typeface="Constantia" pitchFamily="18" charset="0"/>
              </a:rPr>
              <a:t> </a:t>
            </a:r>
            <a:r>
              <a:rPr lang="ru-RU" sz="2800" dirty="0" err="1" smtClean="0">
                <a:latin typeface="Constantia" pitchFamily="18" charset="0"/>
              </a:rPr>
              <a:t>живий</a:t>
            </a:r>
            <a:r>
              <a:rPr lang="ru-RU" sz="2800" dirty="0" smtClean="0">
                <a:latin typeface="Constantia" pitchFamily="18" charset="0"/>
              </a:rPr>
              <a:t> </a:t>
            </a:r>
            <a:r>
              <a:rPr lang="ru-RU" sz="2800" dirty="0" err="1" smtClean="0">
                <a:latin typeface="Constantia" pitchFamily="18" charset="0"/>
              </a:rPr>
              <a:t>організм</a:t>
            </a:r>
            <a:r>
              <a:rPr lang="ru-RU" sz="2800" dirty="0" smtClean="0">
                <a:latin typeface="Constantia" pitchFamily="18" charset="0"/>
              </a:rPr>
              <a:t>, </a:t>
            </a:r>
            <a:r>
              <a:rPr lang="ru-RU" sz="2800" dirty="0" err="1" smtClean="0">
                <a:latin typeface="Constantia" pitchFamily="18" charset="0"/>
              </a:rPr>
              <a:t>об’єднаний</a:t>
            </a:r>
            <a:r>
              <a:rPr lang="ru-RU" sz="2800" dirty="0" smtClean="0">
                <a:latin typeface="Constantia" pitchFamily="18" charset="0"/>
              </a:rPr>
              <a:t> </a:t>
            </a:r>
            <a:r>
              <a:rPr lang="ru-RU" sz="2800" dirty="0" err="1" smtClean="0">
                <a:latin typeface="Constantia" pitchFamily="18" charset="0"/>
              </a:rPr>
              <a:t>спільною</a:t>
            </a:r>
            <a:r>
              <a:rPr lang="ru-RU" sz="2800" dirty="0" smtClean="0">
                <a:latin typeface="Constantia" pitchFamily="18" charset="0"/>
              </a:rPr>
              <a:t> метою, </a:t>
            </a:r>
            <a:r>
              <a:rPr lang="ru-RU" sz="2800" dirty="0" err="1" smtClean="0">
                <a:latin typeface="Constantia" pitchFamily="18" charset="0"/>
              </a:rPr>
              <a:t>гуманними</a:t>
            </a:r>
            <a:r>
              <a:rPr lang="ru-RU" sz="2800" dirty="0" smtClean="0">
                <a:latin typeface="Constantia" pitchFamily="18" charset="0"/>
              </a:rPr>
              <a:t> </a:t>
            </a:r>
            <a:r>
              <a:rPr lang="ru-RU" sz="2800" dirty="0" err="1" smtClean="0">
                <a:latin typeface="Constantia" pitchFamily="18" charset="0"/>
              </a:rPr>
              <a:t>стосунками</a:t>
            </a:r>
            <a:r>
              <a:rPr lang="ru-RU" sz="2800" dirty="0" smtClean="0">
                <a:latin typeface="Constantia" pitchFamily="18" charset="0"/>
              </a:rPr>
              <a:t> та </a:t>
            </a:r>
            <a:r>
              <a:rPr lang="ru-RU" sz="2800" dirty="0" err="1" smtClean="0">
                <a:latin typeface="Constantia" pitchFamily="18" charset="0"/>
              </a:rPr>
              <a:t>високою</a:t>
            </a:r>
            <a:r>
              <a:rPr lang="ru-RU" sz="2800" dirty="0" smtClean="0">
                <a:latin typeface="Constantia" pitchFamily="18" charset="0"/>
              </a:rPr>
              <a:t> </a:t>
            </a:r>
            <a:r>
              <a:rPr lang="ru-RU" sz="2800" dirty="0" err="1" smtClean="0">
                <a:latin typeface="Constantia" pitchFamily="18" charset="0"/>
              </a:rPr>
              <a:t>відповідальністю</a:t>
            </a:r>
            <a:r>
              <a:rPr lang="ru-RU" sz="2800" dirty="0" smtClean="0">
                <a:latin typeface="Constantia" pitchFamily="18" charset="0"/>
              </a:rPr>
              <a:t>.</a:t>
            </a:r>
            <a:endParaRPr lang="uk-UA" sz="2800" dirty="0">
              <a:latin typeface="Constantia" pitchFamily="18" charset="0"/>
            </a:endParaRPr>
          </a:p>
        </p:txBody>
      </p:sp>
      <p:pic>
        <p:nvPicPr>
          <p:cNvPr id="1026" name="Picture 2" descr="C:\Users\TS76\Desktop\завантаження (14).jpg"/>
          <p:cNvPicPr>
            <a:picLocks noChangeAspect="1" noChangeArrowheads="1"/>
          </p:cNvPicPr>
          <p:nvPr/>
        </p:nvPicPr>
        <p:blipFill>
          <a:blip r:embed="rId2" cstate="print"/>
          <a:srcRect/>
          <a:stretch>
            <a:fillRect/>
          </a:stretch>
        </p:blipFill>
        <p:spPr bwMode="auto">
          <a:xfrm>
            <a:off x="2123729" y="3068960"/>
            <a:ext cx="6336704" cy="3352872"/>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uk-UA" sz="3600" b="1" i="1" dirty="0" smtClean="0">
                <a:solidFill>
                  <a:srgbClr val="FF0000"/>
                </a:solidFill>
                <a:latin typeface="Constantia" pitchFamily="18" charset="0"/>
              </a:rPr>
              <a:t>Мета роботи колективу ДНЗ з батьками вихованців:</a:t>
            </a:r>
            <a:endParaRPr lang="uk-UA" sz="3600" dirty="0">
              <a:solidFill>
                <a:srgbClr val="FF0000"/>
              </a:solidFill>
              <a:latin typeface="Constantia" pitchFamily="18" charset="0"/>
            </a:endParaRPr>
          </a:p>
        </p:txBody>
      </p:sp>
      <p:sp>
        <p:nvSpPr>
          <p:cNvPr id="3" name="Содержимое 2"/>
          <p:cNvSpPr>
            <a:spLocks noGrp="1"/>
          </p:cNvSpPr>
          <p:nvPr>
            <p:ph idx="1"/>
          </p:nvPr>
        </p:nvSpPr>
        <p:spPr/>
        <p:txBody>
          <a:bodyPr>
            <a:normAutofit/>
          </a:bodyPr>
          <a:lstStyle/>
          <a:p>
            <a:pPr>
              <a:buNone/>
            </a:pPr>
            <a:endParaRPr lang="uk-UA" dirty="0" smtClean="0"/>
          </a:p>
          <a:p>
            <a:r>
              <a:rPr lang="uk-UA" dirty="0" smtClean="0"/>
              <a:t> </a:t>
            </a:r>
            <a:r>
              <a:rPr lang="uk-UA" sz="2800" dirty="0" smtClean="0">
                <a:latin typeface="Constantia" pitchFamily="18" charset="0"/>
              </a:rPr>
              <a:t>Створення єдиного освітнього простору «Сім'я – дошкільний заклад»;</a:t>
            </a:r>
          </a:p>
          <a:p>
            <a:r>
              <a:rPr lang="uk-UA" sz="2800" dirty="0" smtClean="0">
                <a:latin typeface="Constantia" pitchFamily="18" charset="0"/>
              </a:rPr>
              <a:t>   Встановлення партнерських відношень з сім'єю кожного вихованця;</a:t>
            </a:r>
          </a:p>
          <a:p>
            <a:r>
              <a:rPr lang="uk-UA" sz="2800" dirty="0" smtClean="0">
                <a:latin typeface="Constantia" pitchFamily="18" charset="0"/>
              </a:rPr>
              <a:t>    Створення атмосфери загальних інтересів;</a:t>
            </a:r>
          </a:p>
          <a:p>
            <a:r>
              <a:rPr lang="uk-UA" sz="2800" dirty="0" smtClean="0">
                <a:latin typeface="Constantia" pitchFamily="18" charset="0"/>
              </a:rPr>
              <a:t>    Надання допомоги сім`ї в питаннях розвитку дітей на основі діагностики.</a:t>
            </a:r>
          </a:p>
          <a:p>
            <a:endParaRPr lang="uk-UA" sz="28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uk-UA" sz="2800" b="1" i="1" dirty="0" smtClean="0">
                <a:solidFill>
                  <a:srgbClr val="FF0000"/>
                </a:solidFill>
                <a:latin typeface="Constantia" pitchFamily="18" charset="0"/>
              </a:rPr>
              <a:t>Напрямки роботи з батьками вихованців:</a:t>
            </a:r>
            <a:endParaRPr lang="uk-UA" sz="2800" dirty="0">
              <a:solidFill>
                <a:srgbClr val="FF0000"/>
              </a:solidFill>
              <a:latin typeface="Constantia" pitchFamily="18" charset="0"/>
            </a:endParaRPr>
          </a:p>
        </p:txBody>
      </p:sp>
      <p:sp>
        <p:nvSpPr>
          <p:cNvPr id="3" name="Содержимое 2"/>
          <p:cNvSpPr>
            <a:spLocks noGrp="1"/>
          </p:cNvSpPr>
          <p:nvPr>
            <p:ph idx="1"/>
          </p:nvPr>
        </p:nvSpPr>
        <p:spPr/>
        <p:txBody>
          <a:bodyPr>
            <a:normAutofit fontScale="85000" lnSpcReduction="20000"/>
          </a:bodyPr>
          <a:lstStyle/>
          <a:p>
            <a:pPr>
              <a:buNone/>
            </a:pPr>
            <a:endParaRPr lang="uk-UA" dirty="0" smtClean="0"/>
          </a:p>
          <a:p>
            <a:pPr>
              <a:buNone/>
            </a:pPr>
            <a:r>
              <a:rPr lang="uk-UA" sz="3100" dirty="0" smtClean="0">
                <a:latin typeface="Constantia" pitchFamily="18" charset="0"/>
              </a:rPr>
              <a:t> Участь батьків у роботі ДНЗ:</a:t>
            </a:r>
          </a:p>
          <a:p>
            <a:r>
              <a:rPr lang="uk-UA" sz="3100" dirty="0" smtClean="0">
                <a:latin typeface="Constantia" pitchFamily="18" charset="0"/>
              </a:rPr>
              <a:t> Робота батьківського комітету </a:t>
            </a:r>
          </a:p>
          <a:p>
            <a:r>
              <a:rPr lang="uk-UA" sz="3100" dirty="0" smtClean="0">
                <a:latin typeface="Constantia" pitchFamily="18" charset="0"/>
              </a:rPr>
              <a:t> Проведення загальних та групових батьківських зборів;</a:t>
            </a:r>
          </a:p>
          <a:p>
            <a:r>
              <a:rPr lang="uk-UA" sz="3100" dirty="0" smtClean="0">
                <a:latin typeface="Constantia" pitchFamily="18" charset="0"/>
              </a:rPr>
              <a:t> Консультації для батьків;</a:t>
            </a:r>
          </a:p>
          <a:p>
            <a:r>
              <a:rPr lang="uk-UA" sz="3100" dirty="0" smtClean="0">
                <a:latin typeface="Constantia" pitchFamily="18" charset="0"/>
              </a:rPr>
              <a:t> Особисті бесіди адміністрації з батьками;</a:t>
            </a:r>
          </a:p>
          <a:p>
            <a:r>
              <a:rPr lang="ru-RU" sz="3100" dirty="0" smtClean="0">
                <a:latin typeface="Constantia" pitchFamily="18" charset="0"/>
              </a:rPr>
              <a:t> </a:t>
            </a:r>
            <a:r>
              <a:rPr lang="ru-RU" sz="3100" dirty="0" err="1" smtClean="0">
                <a:latin typeface="Constantia" pitchFamily="18" charset="0"/>
              </a:rPr>
              <a:t>Залучення</a:t>
            </a:r>
            <a:r>
              <a:rPr lang="ru-RU" sz="3100" dirty="0" smtClean="0">
                <a:latin typeface="Constantia" pitchFamily="18" charset="0"/>
              </a:rPr>
              <a:t> </a:t>
            </a:r>
            <a:r>
              <a:rPr lang="ru-RU" sz="3100" dirty="0" err="1" smtClean="0">
                <a:latin typeface="Constantia" pitchFamily="18" charset="0"/>
              </a:rPr>
              <a:t>батьків</a:t>
            </a:r>
            <a:r>
              <a:rPr lang="ru-RU" sz="3100" dirty="0" smtClean="0">
                <a:latin typeface="Constantia" pitchFamily="18" charset="0"/>
              </a:rPr>
              <a:t> до </a:t>
            </a:r>
            <a:r>
              <a:rPr lang="ru-RU" sz="3100" dirty="0" err="1" smtClean="0">
                <a:latin typeface="Constantia" pitchFamily="18" charset="0"/>
              </a:rPr>
              <a:t>активної</a:t>
            </a:r>
            <a:r>
              <a:rPr lang="ru-RU" sz="3100" dirty="0" smtClean="0">
                <a:latin typeface="Constantia" pitchFamily="18" charset="0"/>
              </a:rPr>
              <a:t> </a:t>
            </a:r>
            <a:r>
              <a:rPr lang="ru-RU" sz="3100" dirty="0" err="1" smtClean="0">
                <a:latin typeface="Constantia" pitchFamily="18" charset="0"/>
              </a:rPr>
              <a:t>участі</a:t>
            </a:r>
            <a:r>
              <a:rPr lang="ru-RU" sz="3100" dirty="0" smtClean="0">
                <a:latin typeface="Constantia" pitchFamily="18" charset="0"/>
              </a:rPr>
              <a:t> в заходах, </a:t>
            </a:r>
            <a:r>
              <a:rPr lang="ru-RU" sz="3100" dirty="0" err="1" smtClean="0">
                <a:latin typeface="Constantia" pitchFamily="18" charset="0"/>
              </a:rPr>
              <a:t>що</a:t>
            </a:r>
            <a:r>
              <a:rPr lang="ru-RU" sz="3100" dirty="0" smtClean="0">
                <a:latin typeface="Constantia" pitchFamily="18" charset="0"/>
              </a:rPr>
              <a:t> </a:t>
            </a:r>
            <a:r>
              <a:rPr lang="ru-RU" sz="3100" dirty="0" err="1" smtClean="0">
                <a:latin typeface="Constantia" pitchFamily="18" charset="0"/>
              </a:rPr>
              <a:t>проводяться</a:t>
            </a:r>
            <a:r>
              <a:rPr lang="ru-RU" sz="3100" dirty="0" smtClean="0">
                <a:latin typeface="Constantia" pitchFamily="18" charset="0"/>
              </a:rPr>
              <a:t> в </a:t>
            </a:r>
            <a:r>
              <a:rPr lang="ru-RU" sz="3100" dirty="0" err="1" smtClean="0">
                <a:latin typeface="Constantia" pitchFamily="18" charset="0"/>
              </a:rPr>
              <a:t>дошкільному</a:t>
            </a:r>
            <a:r>
              <a:rPr lang="ru-RU" sz="3100" dirty="0" smtClean="0">
                <a:latin typeface="Constantia" pitchFamily="18" charset="0"/>
              </a:rPr>
              <a:t> </a:t>
            </a:r>
            <a:r>
              <a:rPr lang="ru-RU" sz="3100" dirty="0" err="1" smtClean="0">
                <a:latin typeface="Constantia" pitchFamily="18" charset="0"/>
              </a:rPr>
              <a:t>закладі</a:t>
            </a:r>
            <a:r>
              <a:rPr lang="ru-RU" sz="3100" dirty="0" smtClean="0">
                <a:latin typeface="Constantia" pitchFamily="18" charset="0"/>
              </a:rPr>
              <a:t>;</a:t>
            </a:r>
          </a:p>
          <a:p>
            <a:r>
              <a:rPr lang="ru-RU" sz="3100" dirty="0" smtClean="0">
                <a:latin typeface="Constantia" pitchFamily="18" charset="0"/>
              </a:rPr>
              <a:t> </a:t>
            </a:r>
            <a:r>
              <a:rPr lang="ru-RU" sz="3100" dirty="0" err="1" smtClean="0">
                <a:latin typeface="Constantia" pitchFamily="18" charset="0"/>
              </a:rPr>
              <a:t>Формування</a:t>
            </a:r>
            <a:r>
              <a:rPr lang="ru-RU" sz="3100" dirty="0" smtClean="0">
                <a:latin typeface="Constantia" pitchFamily="18" charset="0"/>
              </a:rPr>
              <a:t> в них </a:t>
            </a:r>
            <a:r>
              <a:rPr lang="ru-RU" sz="3100" dirty="0" err="1" smtClean="0">
                <a:latin typeface="Constantia" pitchFamily="18" charset="0"/>
              </a:rPr>
              <a:t>відчуття</a:t>
            </a:r>
            <a:r>
              <a:rPr lang="ru-RU" sz="3100" dirty="0" smtClean="0">
                <a:latin typeface="Constantia" pitchFamily="18" charset="0"/>
              </a:rPr>
              <a:t> </a:t>
            </a:r>
            <a:r>
              <a:rPr lang="ru-RU" sz="3100" dirty="0" err="1" smtClean="0">
                <a:latin typeface="Constantia" pitchFamily="18" charset="0"/>
              </a:rPr>
              <a:t>приналежності</a:t>
            </a:r>
            <a:r>
              <a:rPr lang="ru-RU" sz="3100" dirty="0" smtClean="0">
                <a:latin typeface="Constantia" pitchFamily="18" charset="0"/>
              </a:rPr>
              <a:t> до </a:t>
            </a:r>
            <a:r>
              <a:rPr lang="ru-RU" sz="3100" dirty="0" err="1" smtClean="0">
                <a:latin typeface="Constantia" pitchFamily="18" charset="0"/>
              </a:rPr>
              <a:t>колективу</a:t>
            </a:r>
            <a:r>
              <a:rPr lang="ru-RU" sz="3100" dirty="0" smtClean="0">
                <a:latin typeface="Constantia" pitchFamily="18" charset="0"/>
              </a:rPr>
              <a:t> </a:t>
            </a:r>
            <a:r>
              <a:rPr lang="ru-RU" sz="3100" dirty="0" err="1" smtClean="0">
                <a:latin typeface="Constantia" pitchFamily="18" charset="0"/>
              </a:rPr>
              <a:t>дитячого</a:t>
            </a:r>
            <a:r>
              <a:rPr lang="ru-RU" sz="3100" dirty="0" smtClean="0">
                <a:latin typeface="Constantia" pitchFamily="18" charset="0"/>
              </a:rPr>
              <a:t> садка як </a:t>
            </a:r>
            <a:r>
              <a:rPr lang="ru-RU" sz="3100" dirty="0" err="1" smtClean="0">
                <a:latin typeface="Constantia" pitchFamily="18" charset="0"/>
              </a:rPr>
              <a:t>однодумців</a:t>
            </a:r>
            <a:r>
              <a:rPr lang="ru-RU" sz="3100" dirty="0" smtClean="0">
                <a:latin typeface="Constantia" pitchFamily="18" charset="0"/>
              </a:rPr>
              <a:t> </a:t>
            </a:r>
            <a:r>
              <a:rPr lang="ru-RU" sz="3100" dirty="0" err="1" smtClean="0">
                <a:latin typeface="Constantia" pitchFamily="18" charset="0"/>
              </a:rPr>
              <a:t>і</a:t>
            </a:r>
            <a:r>
              <a:rPr lang="ru-RU" sz="3100" dirty="0" smtClean="0">
                <a:latin typeface="Constantia" pitchFamily="18" charset="0"/>
              </a:rPr>
              <a:t>  </a:t>
            </a:r>
            <a:r>
              <a:rPr lang="ru-RU" sz="3100" dirty="0" err="1" smtClean="0">
                <a:latin typeface="Constantia" pitchFamily="18" charset="0"/>
              </a:rPr>
              <a:t>спільників</a:t>
            </a:r>
            <a:r>
              <a:rPr lang="ru-RU" sz="3100" dirty="0" smtClean="0">
                <a:latin typeface="Constantia" pitchFamily="18" charset="0"/>
              </a:rPr>
              <a:t>;</a:t>
            </a:r>
            <a:endParaRPr lang="uk-UA" sz="3100" dirty="0" smtClean="0">
              <a:latin typeface="Constantia" pitchFamily="18" charset="0"/>
            </a:endParaRPr>
          </a:p>
          <a:p>
            <a:endParaRPr lang="uk-UA"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432560" y="1196752"/>
            <a:ext cx="7406640" cy="2405912"/>
          </a:xfrm>
        </p:spPr>
        <p:txBody>
          <a:bodyPr>
            <a:normAutofit/>
          </a:bodyPr>
          <a:lstStyle/>
          <a:p>
            <a:r>
              <a:rPr lang="uk-UA" sz="2400" dirty="0" smtClean="0">
                <a:latin typeface="Constantia" pitchFamily="18" charset="0"/>
              </a:rPr>
              <a:t>Загальні батьківські збори 2015-2016року</a:t>
            </a:r>
          </a:p>
          <a:p>
            <a:r>
              <a:rPr lang="uk-UA" sz="2400" dirty="0" smtClean="0">
                <a:latin typeface="Constantia" pitchFamily="18" charset="0"/>
              </a:rPr>
              <a:t>Голова батьківського комітету Кравець Н.В.</a:t>
            </a:r>
            <a:endParaRPr lang="uk-UA" sz="2400" dirty="0">
              <a:latin typeface="Constantia" pitchFamily="18" charset="0"/>
            </a:endParaRPr>
          </a:p>
        </p:txBody>
      </p:sp>
      <p:pic>
        <p:nvPicPr>
          <p:cNvPr id="1026" name="Picture 2" descr="C:\Users\TS76\Desktop\imga0130_1.jpg"/>
          <p:cNvPicPr>
            <a:picLocks noChangeAspect="1" noChangeArrowheads="1"/>
          </p:cNvPicPr>
          <p:nvPr/>
        </p:nvPicPr>
        <p:blipFill>
          <a:blip r:embed="rId3" cstate="print"/>
          <a:srcRect/>
          <a:stretch>
            <a:fillRect/>
          </a:stretch>
        </p:blipFill>
        <p:spPr bwMode="auto">
          <a:xfrm>
            <a:off x="971600" y="2420888"/>
            <a:ext cx="4104456" cy="3024336"/>
          </a:xfrm>
          <a:prstGeom prst="rect">
            <a:avLst/>
          </a:prstGeom>
          <a:noFill/>
        </p:spPr>
      </p:pic>
      <p:pic>
        <p:nvPicPr>
          <p:cNvPr id="1027" name="Picture 3" descr="C:\Users\TS76\Desktop\imga0122.jpg"/>
          <p:cNvPicPr>
            <a:picLocks noChangeAspect="1" noChangeArrowheads="1"/>
          </p:cNvPicPr>
          <p:nvPr/>
        </p:nvPicPr>
        <p:blipFill>
          <a:blip r:embed="rId4" cstate="print"/>
          <a:srcRect/>
          <a:stretch>
            <a:fillRect/>
          </a:stretch>
        </p:blipFill>
        <p:spPr bwMode="auto">
          <a:xfrm>
            <a:off x="5076056" y="2420888"/>
            <a:ext cx="3456384" cy="3024336"/>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TS76\Desktop\img_20171019_135055.jpg"/>
          <p:cNvPicPr>
            <a:picLocks noChangeAspect="1" noChangeArrowheads="1"/>
          </p:cNvPicPr>
          <p:nvPr/>
        </p:nvPicPr>
        <p:blipFill>
          <a:blip r:embed="rId3" cstate="print"/>
          <a:srcRect/>
          <a:stretch>
            <a:fillRect/>
          </a:stretch>
        </p:blipFill>
        <p:spPr bwMode="auto">
          <a:xfrm>
            <a:off x="5148064" y="2132856"/>
            <a:ext cx="3744416" cy="4104456"/>
          </a:xfrm>
          <a:prstGeom prst="rect">
            <a:avLst/>
          </a:prstGeom>
          <a:noFill/>
        </p:spPr>
      </p:pic>
      <p:pic>
        <p:nvPicPr>
          <p:cNvPr id="5" name="Picture 3" descr="C:\Users\TS76\Desktop\img_20171019_133728.jpg"/>
          <p:cNvPicPr>
            <a:picLocks noChangeAspect="1" noChangeArrowheads="1"/>
          </p:cNvPicPr>
          <p:nvPr/>
        </p:nvPicPr>
        <p:blipFill>
          <a:blip r:embed="rId4" cstate="print"/>
          <a:srcRect/>
          <a:stretch>
            <a:fillRect/>
          </a:stretch>
        </p:blipFill>
        <p:spPr bwMode="auto">
          <a:xfrm>
            <a:off x="1403648" y="2132856"/>
            <a:ext cx="3456384" cy="4149080"/>
          </a:xfrm>
          <a:prstGeom prst="rect">
            <a:avLst/>
          </a:prstGeom>
          <a:noFill/>
        </p:spPr>
      </p:pic>
      <p:sp>
        <p:nvSpPr>
          <p:cNvPr id="6" name="Заголовок 5"/>
          <p:cNvSpPr>
            <a:spLocks noGrp="1"/>
          </p:cNvSpPr>
          <p:nvPr>
            <p:ph type="ctrTitle"/>
          </p:nvPr>
        </p:nvSpPr>
        <p:spPr>
          <a:xfrm>
            <a:off x="1403648" y="332656"/>
            <a:ext cx="7406640" cy="1512168"/>
          </a:xfrm>
        </p:spPr>
        <p:txBody>
          <a:bodyPr>
            <a:normAutofit fontScale="90000"/>
          </a:bodyPr>
          <a:lstStyle/>
          <a:p>
            <a:r>
              <a:rPr lang="uk-UA" sz="2200" dirty="0" smtClean="0"/>
              <a:t/>
            </a:r>
            <a:br>
              <a:rPr lang="uk-UA" sz="2200" dirty="0" smtClean="0"/>
            </a:br>
            <a:r>
              <a:rPr lang="uk-UA" sz="2200" dirty="0" smtClean="0"/>
              <a:t/>
            </a:r>
            <a:br>
              <a:rPr lang="uk-UA" sz="2200" dirty="0" smtClean="0"/>
            </a:br>
            <a:r>
              <a:rPr lang="uk-UA" sz="2200" dirty="0" smtClean="0"/>
              <a:t/>
            </a:r>
            <a:br>
              <a:rPr lang="uk-UA" sz="2200" dirty="0" smtClean="0"/>
            </a:br>
            <a:r>
              <a:rPr lang="uk-UA" sz="2200" dirty="0" smtClean="0">
                <a:solidFill>
                  <a:srgbClr val="FF0000"/>
                </a:solidFill>
                <a:latin typeface="Constantia" pitchFamily="18" charset="0"/>
              </a:rPr>
              <a:t/>
            </a:r>
            <a:br>
              <a:rPr lang="uk-UA" sz="2200" dirty="0" smtClean="0">
                <a:solidFill>
                  <a:srgbClr val="FF0000"/>
                </a:solidFill>
                <a:latin typeface="Constantia" pitchFamily="18" charset="0"/>
              </a:rPr>
            </a:br>
            <a:r>
              <a:rPr lang="uk-UA" sz="2200" dirty="0" smtClean="0">
                <a:solidFill>
                  <a:srgbClr val="FF0000"/>
                </a:solidFill>
                <a:latin typeface="Constantia" pitchFamily="18" charset="0"/>
              </a:rPr>
              <a:t>Загальні батьківські збори 2017-2018 навчального року  </a:t>
            </a:r>
            <a:br>
              <a:rPr lang="uk-UA" sz="2200" dirty="0" smtClean="0">
                <a:solidFill>
                  <a:srgbClr val="FF0000"/>
                </a:solidFill>
                <a:latin typeface="Constantia" pitchFamily="18" charset="0"/>
              </a:rPr>
            </a:br>
            <a:r>
              <a:rPr lang="uk-UA" sz="2200" dirty="0" smtClean="0">
                <a:solidFill>
                  <a:srgbClr val="FF0000"/>
                </a:solidFill>
                <a:latin typeface="Constantia" pitchFamily="18" charset="0"/>
              </a:rPr>
              <a:t>Голова батьківського комітету </a:t>
            </a:r>
            <a:r>
              <a:rPr lang="uk-UA" sz="2200" dirty="0" err="1" smtClean="0">
                <a:solidFill>
                  <a:srgbClr val="FF0000"/>
                </a:solidFill>
                <a:latin typeface="Constantia" pitchFamily="18" charset="0"/>
              </a:rPr>
              <a:t>Кептанар</a:t>
            </a:r>
            <a:r>
              <a:rPr lang="uk-UA" sz="2200" dirty="0" smtClean="0">
                <a:solidFill>
                  <a:srgbClr val="FF0000"/>
                </a:solidFill>
                <a:latin typeface="Constantia" pitchFamily="18" charset="0"/>
              </a:rPr>
              <a:t> О.Ю.</a:t>
            </a:r>
            <a:r>
              <a:rPr lang="uk-UA" sz="4400" dirty="0" smtClean="0"/>
              <a:t/>
            </a:r>
            <a:br>
              <a:rPr lang="uk-UA" sz="4400" dirty="0" smtClean="0"/>
            </a:br>
            <a:endParaRPr lang="uk-UA"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403648" y="-171400"/>
            <a:ext cx="7406640" cy="1412776"/>
          </a:xfrm>
        </p:spPr>
        <p:txBody>
          <a:bodyPr>
            <a:noAutofit/>
          </a:bodyPr>
          <a:lstStyle/>
          <a:p>
            <a:r>
              <a:rPr lang="uk-UA" sz="2000" smtClean="0">
                <a:solidFill>
                  <a:srgbClr val="C00000"/>
                </a:solidFill>
                <a:latin typeface="Constantia" pitchFamily="18" charset="0"/>
              </a:rPr>
              <a:t>Загальні батьківські збори 2018-2019 року</a:t>
            </a:r>
            <a:br>
              <a:rPr lang="uk-UA" sz="2000" smtClean="0">
                <a:solidFill>
                  <a:srgbClr val="C00000"/>
                </a:solidFill>
                <a:latin typeface="Constantia" pitchFamily="18" charset="0"/>
              </a:rPr>
            </a:br>
            <a:r>
              <a:rPr lang="uk-UA" sz="2000" smtClean="0">
                <a:solidFill>
                  <a:srgbClr val="C00000"/>
                </a:solidFill>
                <a:latin typeface="Constantia" pitchFamily="18" charset="0"/>
              </a:rPr>
              <a:t>Голова батьківського комітету Кептанар О.Ю.</a:t>
            </a:r>
            <a:br>
              <a:rPr lang="uk-UA" sz="2000" smtClean="0">
                <a:solidFill>
                  <a:srgbClr val="C00000"/>
                </a:solidFill>
                <a:latin typeface="Constantia" pitchFamily="18" charset="0"/>
              </a:rPr>
            </a:br>
            <a:endParaRPr lang="uk-UA" sz="2000" dirty="0">
              <a:solidFill>
                <a:srgbClr val="C00000"/>
              </a:solidFill>
              <a:latin typeface="Constantia" pitchFamily="18" charset="0"/>
            </a:endParaRPr>
          </a:p>
        </p:txBody>
      </p:sp>
      <p:sp>
        <p:nvSpPr>
          <p:cNvPr id="3" name="Подзаголовок 2"/>
          <p:cNvSpPr>
            <a:spLocks noGrp="1"/>
          </p:cNvSpPr>
          <p:nvPr>
            <p:ph type="subTitle" idx="1"/>
          </p:nvPr>
        </p:nvSpPr>
        <p:spPr>
          <a:xfrm>
            <a:off x="1432560" y="1196752"/>
            <a:ext cx="7406640" cy="2405912"/>
          </a:xfrm>
        </p:spPr>
        <p:txBody>
          <a:bodyPr>
            <a:normAutofit/>
          </a:bodyPr>
          <a:lstStyle/>
          <a:p>
            <a:endParaRPr lang="uk-UA" sz="2000" dirty="0"/>
          </a:p>
        </p:txBody>
      </p:sp>
      <p:pic>
        <p:nvPicPr>
          <p:cNvPr id="1028" name="Picture 4" descr="C:\Users\TS76\Desktop\ф0то 2019\Свята 2018-2019н.р\осінь 2018\вибране Батьківські збори\IMG_20181105_123328.jpg"/>
          <p:cNvPicPr>
            <a:picLocks noChangeAspect="1" noChangeArrowheads="1"/>
          </p:cNvPicPr>
          <p:nvPr/>
        </p:nvPicPr>
        <p:blipFill>
          <a:blip r:embed="rId3" cstate="print"/>
          <a:srcRect/>
          <a:stretch>
            <a:fillRect/>
          </a:stretch>
        </p:blipFill>
        <p:spPr bwMode="auto">
          <a:xfrm>
            <a:off x="1403648" y="1196752"/>
            <a:ext cx="3867894" cy="4752528"/>
          </a:xfrm>
          <a:prstGeom prst="rect">
            <a:avLst/>
          </a:prstGeom>
          <a:noFill/>
        </p:spPr>
      </p:pic>
      <p:pic>
        <p:nvPicPr>
          <p:cNvPr id="1029" name="Picture 5" descr="C:\Users\TS76\Desktop\ф0то 2019\Свята 2018-2019н.р\осінь 2018\вибране Батьківські збори\IMG_20181105_124821.jpg"/>
          <p:cNvPicPr>
            <a:picLocks noChangeAspect="1" noChangeArrowheads="1"/>
          </p:cNvPicPr>
          <p:nvPr/>
        </p:nvPicPr>
        <p:blipFill>
          <a:blip r:embed="rId4" cstate="print"/>
          <a:srcRect/>
          <a:stretch>
            <a:fillRect/>
          </a:stretch>
        </p:blipFill>
        <p:spPr bwMode="auto">
          <a:xfrm>
            <a:off x="5364088" y="1196752"/>
            <a:ext cx="3597864" cy="4752528"/>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uk-UA" sz="4800" dirty="0" smtClean="0">
                <a:solidFill>
                  <a:srgbClr val="FF0000"/>
                </a:solidFill>
                <a:latin typeface="Constantia" pitchFamily="18" charset="0"/>
              </a:rPr>
              <a:t>Безпека життєдіяльності</a:t>
            </a:r>
            <a:endParaRPr lang="uk-UA" sz="4800" dirty="0">
              <a:solidFill>
                <a:srgbClr val="FF0000"/>
              </a:solidFill>
              <a:latin typeface="Constantia" pitchFamily="18" charset="0"/>
            </a:endParaRPr>
          </a:p>
        </p:txBody>
      </p:sp>
      <p:sp>
        <p:nvSpPr>
          <p:cNvPr id="3" name="Содержимое 2"/>
          <p:cNvSpPr>
            <a:spLocks noGrp="1"/>
          </p:cNvSpPr>
          <p:nvPr>
            <p:ph idx="1"/>
          </p:nvPr>
        </p:nvSpPr>
        <p:spPr/>
        <p:txBody>
          <a:bodyPr>
            <a:normAutofit fontScale="70000" lnSpcReduction="20000"/>
          </a:bodyPr>
          <a:lstStyle/>
          <a:p>
            <a:r>
              <a:rPr lang="ru-RU" sz="2800" b="1" dirty="0" smtClean="0">
                <a:latin typeface="Constantia" pitchFamily="18" charset="0"/>
              </a:rPr>
              <a:t>«</a:t>
            </a:r>
            <a:r>
              <a:rPr lang="ru-RU" sz="2800" b="1" dirty="0" err="1" smtClean="0">
                <a:latin typeface="Constantia" pitchFamily="18" charset="0"/>
              </a:rPr>
              <a:t>Безпека</a:t>
            </a:r>
            <a:r>
              <a:rPr lang="ru-RU" sz="2800" b="1" dirty="0" smtClean="0">
                <a:latin typeface="Constantia" pitchFamily="18" charset="0"/>
              </a:rPr>
              <a:t> </a:t>
            </a:r>
            <a:r>
              <a:rPr lang="ru-RU" sz="2800" b="1" dirty="0" err="1" smtClean="0">
                <a:latin typeface="Constantia" pitchFamily="18" charset="0"/>
              </a:rPr>
              <a:t>життєдіяльності</a:t>
            </a:r>
            <a:r>
              <a:rPr lang="ru-RU" sz="2800" b="1" dirty="0" smtClean="0">
                <a:latin typeface="Constantia" pitchFamily="18" charset="0"/>
              </a:rPr>
              <a:t> – </a:t>
            </a:r>
            <a:r>
              <a:rPr lang="ru-RU" sz="2800" b="1" dirty="0" err="1" smtClean="0">
                <a:latin typeface="Constantia" pitchFamily="18" charset="0"/>
              </a:rPr>
              <a:t>важливий</a:t>
            </a:r>
            <a:r>
              <a:rPr lang="ru-RU" sz="2800" b="1" dirty="0" smtClean="0">
                <a:latin typeface="Constantia" pitchFamily="18" charset="0"/>
              </a:rPr>
              <a:t>  аспект</a:t>
            </a:r>
            <a:r>
              <a:rPr lang="ru-RU" sz="2800" dirty="0" smtClean="0">
                <a:latin typeface="Constantia" pitchFamily="18" charset="0"/>
              </a:rPr>
              <a:t> </a:t>
            </a:r>
            <a:r>
              <a:rPr lang="ru-RU" sz="2800" b="1" dirty="0" err="1" smtClean="0">
                <a:latin typeface="Constantia" pitchFamily="18" charset="0"/>
              </a:rPr>
              <a:t>навчально-виховного</a:t>
            </a:r>
            <a:r>
              <a:rPr lang="ru-RU" sz="2800" b="1" dirty="0" smtClean="0">
                <a:latin typeface="Constantia" pitchFamily="18" charset="0"/>
              </a:rPr>
              <a:t> </a:t>
            </a:r>
            <a:r>
              <a:rPr lang="ru-RU" sz="2800" b="1" dirty="0" err="1" smtClean="0">
                <a:latin typeface="Constantia" pitchFamily="18" charset="0"/>
              </a:rPr>
              <a:t>процесу</a:t>
            </a:r>
            <a:r>
              <a:rPr lang="ru-RU" sz="2800" b="1" dirty="0" smtClean="0">
                <a:latin typeface="Constantia" pitchFamily="18" charset="0"/>
              </a:rPr>
              <a:t> в ДНЗ»</a:t>
            </a:r>
            <a:r>
              <a:rPr lang="uk-UA" sz="2800" dirty="0" smtClean="0">
                <a:latin typeface="Constantia" pitchFamily="18" charset="0"/>
              </a:rPr>
              <a:t> </a:t>
            </a:r>
          </a:p>
          <a:p>
            <a:pPr algn="just"/>
            <a:r>
              <a:rPr lang="uk-UA" sz="2800" dirty="0" smtClean="0">
                <a:latin typeface="Constantia" pitchFamily="18" charset="0"/>
              </a:rPr>
              <a:t> </a:t>
            </a:r>
            <a:r>
              <a:rPr lang="uk-UA" sz="2900" dirty="0" smtClean="0">
                <a:latin typeface="Constantia" pitchFamily="18" charset="0"/>
              </a:rPr>
              <a:t>Керуючись документами, що регламентують діяльність ДНЗ (Закони України «Про дошкільну освіту», «Про охорону дитинства», «Про попередження насильства в сім’ї», Конвенція ООН «Про права дитини»),  треба зазначити: провідним завданням сучасної системи освіти є виховання дитини в дусі відповідного ставлення до власного здоров’я, безпеки життя, здоров’я оточуючих як найвищої індивідуальності та суспільної цінності.</a:t>
            </a:r>
          </a:p>
          <a:p>
            <a:pPr algn="just"/>
            <a:r>
              <a:rPr lang="uk-UA" sz="2900" dirty="0" smtClean="0">
                <a:latin typeface="Constantia" pitchFamily="18" charset="0"/>
              </a:rPr>
              <a:t>         Охорона життя дитини є пріоритетним завданням системи дошкільної освіти, реалізація якого сприяє збереженню та зміцненню здоров’я малюків, дає поштовх до його формування та відновлення. Саме у цьому віці у дитини формуються основи здорового способу життя, норми безпечної поведінки.</a:t>
            </a:r>
          </a:p>
          <a:p>
            <a:endParaRPr lang="ru-RU" sz="2800" dirty="0">
              <a:latin typeface="Constantia"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solidFill>
                  <a:srgbClr val="FF0000"/>
                </a:solidFill>
                <a:latin typeface="Constantia" pitchFamily="18" charset="0"/>
              </a:rPr>
              <a:t>Літній оздоровчий період</a:t>
            </a:r>
            <a:endParaRPr lang="uk-UA" dirty="0">
              <a:solidFill>
                <a:srgbClr val="FF0000"/>
              </a:solidFill>
              <a:latin typeface="Constantia" pitchFamily="18" charset="0"/>
            </a:endParaRPr>
          </a:p>
        </p:txBody>
      </p:sp>
      <p:sp>
        <p:nvSpPr>
          <p:cNvPr id="3" name="Содержимое 2"/>
          <p:cNvSpPr>
            <a:spLocks noGrp="1"/>
          </p:cNvSpPr>
          <p:nvPr>
            <p:ph idx="1"/>
          </p:nvPr>
        </p:nvSpPr>
        <p:spPr/>
        <p:txBody>
          <a:bodyPr>
            <a:noAutofit/>
          </a:bodyPr>
          <a:lstStyle/>
          <a:p>
            <a:pPr algn="just"/>
            <a:r>
              <a:rPr lang="uk-UA" sz="2000" dirty="0" smtClean="0">
                <a:latin typeface="Constantia" pitchFamily="18" charset="0"/>
              </a:rPr>
              <a:t>Одним із циклів роботи дошкільного начального закладу, є оздоровчий період, як складова частина роботи ДНЗ зі зміцнення та збереження фізичного та психічного здоров’я дітей. На виконання Закону України «Про дошкільну освіту» (із змінами), Положення про дошкільний навчальний заклад, затвердженого постановою Кабінету Міністрів України від 12.03.2003 № 305 (із змінами), Інструктивно-методичних рекомендацій Міністерства освіти і науки України «Організація роботи в дошкільних навчальних закладах у літній період», плану роботи  ДНЗ на оздоровчий період, проводиться літнє оздоровлення дошкільнят.</a:t>
            </a:r>
            <a:endParaRPr lang="uk-UA" sz="2000" dirty="0">
              <a:latin typeface="Constantia"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0"/>
            <a:ext cx="7498080" cy="1417638"/>
          </a:xfrm>
        </p:spPr>
        <p:txBody>
          <a:bodyPr>
            <a:normAutofit/>
          </a:bodyPr>
          <a:lstStyle/>
          <a:p>
            <a:pPr algn="ctr"/>
            <a:r>
              <a:rPr lang="uk-UA" sz="3600" dirty="0" smtClean="0">
                <a:solidFill>
                  <a:srgbClr val="FF0000"/>
                </a:solidFill>
                <a:latin typeface="Constantia" pitchFamily="18" charset="0"/>
              </a:rPr>
              <a:t>Оздоровчий період</a:t>
            </a:r>
            <a:endParaRPr lang="uk-UA" sz="3600" dirty="0">
              <a:solidFill>
                <a:srgbClr val="FF0000"/>
              </a:solidFill>
              <a:latin typeface="Constantia" pitchFamily="18" charset="0"/>
            </a:endParaRPr>
          </a:p>
        </p:txBody>
      </p:sp>
      <p:pic>
        <p:nvPicPr>
          <p:cNvPr id="2050" name="Picture 2" descr="C:\Users\TS76\Desktop\ф0то 2019\літо\20190627_114002.jpg"/>
          <p:cNvPicPr>
            <a:picLocks noGrp="1" noChangeAspect="1" noChangeArrowheads="1"/>
          </p:cNvPicPr>
          <p:nvPr>
            <p:ph idx="1"/>
          </p:nvPr>
        </p:nvPicPr>
        <p:blipFill>
          <a:blip r:embed="rId2" cstate="print"/>
          <a:srcRect/>
          <a:stretch>
            <a:fillRect/>
          </a:stretch>
        </p:blipFill>
        <p:spPr bwMode="auto">
          <a:xfrm>
            <a:off x="4452962" y="1196752"/>
            <a:ext cx="4691038" cy="2638709"/>
          </a:xfrm>
          <a:prstGeom prst="rect">
            <a:avLst/>
          </a:prstGeom>
          <a:noFill/>
        </p:spPr>
      </p:pic>
      <p:pic>
        <p:nvPicPr>
          <p:cNvPr id="2051" name="Picture 3" descr="C:\Users\TS76\Desktop\ф0то 2019\літо\20190625_113230.jpg"/>
          <p:cNvPicPr>
            <a:picLocks noChangeAspect="1" noChangeArrowheads="1"/>
          </p:cNvPicPr>
          <p:nvPr/>
        </p:nvPicPr>
        <p:blipFill>
          <a:blip r:embed="rId3" cstate="print"/>
          <a:srcRect/>
          <a:stretch>
            <a:fillRect/>
          </a:stretch>
        </p:blipFill>
        <p:spPr bwMode="auto">
          <a:xfrm>
            <a:off x="971600" y="1196752"/>
            <a:ext cx="4536504" cy="2592288"/>
          </a:xfrm>
          <a:prstGeom prst="rect">
            <a:avLst/>
          </a:prstGeom>
          <a:noFill/>
        </p:spPr>
      </p:pic>
      <p:pic>
        <p:nvPicPr>
          <p:cNvPr id="2052" name="Picture 4" descr="C:\Users\TS76\Desktop\ф0то 2019\літо\20190625_113918.jpg"/>
          <p:cNvPicPr>
            <a:picLocks noChangeAspect="1" noChangeArrowheads="1"/>
          </p:cNvPicPr>
          <p:nvPr/>
        </p:nvPicPr>
        <p:blipFill>
          <a:blip r:embed="rId4" cstate="print"/>
          <a:srcRect/>
          <a:stretch>
            <a:fillRect/>
          </a:stretch>
        </p:blipFill>
        <p:spPr bwMode="auto">
          <a:xfrm>
            <a:off x="1043608" y="3473624"/>
            <a:ext cx="3707904" cy="3384376"/>
          </a:xfrm>
          <a:prstGeom prst="rect">
            <a:avLst/>
          </a:prstGeom>
          <a:noFill/>
        </p:spPr>
      </p:pic>
      <p:pic>
        <p:nvPicPr>
          <p:cNvPr id="2053" name="Picture 5" descr="C:\Users\TS76\Desktop\ф0то 2019\літо\IMG_20190625_112340.jpg"/>
          <p:cNvPicPr>
            <a:picLocks noChangeAspect="1" noChangeArrowheads="1"/>
          </p:cNvPicPr>
          <p:nvPr/>
        </p:nvPicPr>
        <p:blipFill>
          <a:blip r:embed="rId5" cstate="print"/>
          <a:srcRect/>
          <a:stretch>
            <a:fillRect/>
          </a:stretch>
        </p:blipFill>
        <p:spPr bwMode="auto">
          <a:xfrm>
            <a:off x="4716016" y="3789040"/>
            <a:ext cx="4427984" cy="3068960"/>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5122" name="Picture 2" descr="C:\Users\TS76\Desktop\ф0то 2019\ВИПУСКНИЙ19\серпень\IMG_20190827_112129_HDR.jpg"/>
          <p:cNvPicPr>
            <a:picLocks noGrp="1" noChangeAspect="1" noChangeArrowheads="1"/>
          </p:cNvPicPr>
          <p:nvPr>
            <p:ph idx="1"/>
          </p:nvPr>
        </p:nvPicPr>
        <p:blipFill>
          <a:blip r:embed="rId2" cstate="print"/>
          <a:srcRect/>
          <a:stretch>
            <a:fillRect/>
          </a:stretch>
        </p:blipFill>
        <p:spPr bwMode="auto">
          <a:xfrm>
            <a:off x="827584" y="0"/>
            <a:ext cx="4248471" cy="3284984"/>
          </a:xfrm>
          <a:prstGeom prst="rect">
            <a:avLst/>
          </a:prstGeom>
          <a:noFill/>
        </p:spPr>
      </p:pic>
      <p:pic>
        <p:nvPicPr>
          <p:cNvPr id="5123" name="Picture 3" descr="C:\Users\TS76\Desktop\ф0то 2019\ВИПУСКНИЙ19\серпень\IMG_20190827_153426.jpg"/>
          <p:cNvPicPr>
            <a:picLocks noChangeAspect="1" noChangeArrowheads="1"/>
          </p:cNvPicPr>
          <p:nvPr/>
        </p:nvPicPr>
        <p:blipFill>
          <a:blip r:embed="rId3" cstate="print"/>
          <a:srcRect/>
          <a:stretch>
            <a:fillRect/>
          </a:stretch>
        </p:blipFill>
        <p:spPr bwMode="auto">
          <a:xfrm>
            <a:off x="5076056" y="0"/>
            <a:ext cx="4067944" cy="3356992"/>
          </a:xfrm>
          <a:prstGeom prst="rect">
            <a:avLst/>
          </a:prstGeom>
          <a:noFill/>
        </p:spPr>
      </p:pic>
      <p:pic>
        <p:nvPicPr>
          <p:cNvPr id="5124" name="Picture 4" descr="C:\Users\TS76\Desktop\ф0то 2019\ВИПУСКНИЙ19\серпень\IMG_20190827_111725.jpg"/>
          <p:cNvPicPr>
            <a:picLocks noChangeAspect="1" noChangeArrowheads="1"/>
          </p:cNvPicPr>
          <p:nvPr/>
        </p:nvPicPr>
        <p:blipFill>
          <a:blip r:embed="rId4" cstate="print"/>
          <a:srcRect/>
          <a:stretch>
            <a:fillRect/>
          </a:stretch>
        </p:blipFill>
        <p:spPr bwMode="auto">
          <a:xfrm>
            <a:off x="899592" y="3284984"/>
            <a:ext cx="4104456" cy="3573016"/>
          </a:xfrm>
          <a:prstGeom prst="rect">
            <a:avLst/>
          </a:prstGeom>
          <a:noFill/>
        </p:spPr>
      </p:pic>
      <p:pic>
        <p:nvPicPr>
          <p:cNvPr id="5125" name="Picture 5" descr="C:\Users\TS76\Desktop\ф0то 2019\день захисту дітей\IMG_20180601_095204.jpg"/>
          <p:cNvPicPr>
            <a:picLocks noChangeAspect="1" noChangeArrowheads="1"/>
          </p:cNvPicPr>
          <p:nvPr/>
        </p:nvPicPr>
        <p:blipFill>
          <a:blip r:embed="rId5" cstate="print"/>
          <a:srcRect/>
          <a:stretch>
            <a:fillRect/>
          </a:stretch>
        </p:blipFill>
        <p:spPr bwMode="auto">
          <a:xfrm>
            <a:off x="4932040" y="3356992"/>
            <a:ext cx="4211960" cy="3501008"/>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03648" y="0"/>
            <a:ext cx="7498080" cy="899592"/>
          </a:xfrm>
        </p:spPr>
        <p:txBody>
          <a:bodyPr>
            <a:normAutofit/>
          </a:bodyPr>
          <a:lstStyle/>
          <a:p>
            <a:pPr algn="ctr"/>
            <a:r>
              <a:rPr lang="uk-UA" sz="2800" dirty="0" smtClean="0">
                <a:solidFill>
                  <a:srgbClr val="FF0000"/>
                </a:solidFill>
                <a:latin typeface="Constantia" pitchFamily="18" charset="0"/>
              </a:rPr>
              <a:t>Методична робота з кадрами</a:t>
            </a:r>
            <a:endParaRPr lang="uk-UA" sz="2800" dirty="0">
              <a:solidFill>
                <a:srgbClr val="FF0000"/>
              </a:solidFill>
              <a:latin typeface="Constantia" pitchFamily="18" charset="0"/>
            </a:endParaRPr>
          </a:p>
        </p:txBody>
      </p:sp>
      <p:sp>
        <p:nvSpPr>
          <p:cNvPr id="3" name="Содержимое 2"/>
          <p:cNvSpPr>
            <a:spLocks noGrp="1"/>
          </p:cNvSpPr>
          <p:nvPr>
            <p:ph idx="1"/>
          </p:nvPr>
        </p:nvSpPr>
        <p:spPr>
          <a:xfrm>
            <a:off x="1435608" y="908720"/>
            <a:ext cx="7498080" cy="5544616"/>
          </a:xfrm>
        </p:spPr>
        <p:txBody>
          <a:bodyPr>
            <a:normAutofit/>
          </a:bodyPr>
          <a:lstStyle/>
          <a:p>
            <a:pPr algn="just"/>
            <a:r>
              <a:rPr lang="uk-UA" sz="1800" dirty="0" smtClean="0">
                <a:latin typeface="Constantia" pitchFamily="18" charset="0"/>
              </a:rPr>
              <a:t>Безпосереднє керівництво роботою дошкільного навчального закладу здійснює директор </a:t>
            </a:r>
            <a:r>
              <a:rPr lang="uk-UA" sz="1800" dirty="0" err="1" smtClean="0">
                <a:latin typeface="Constantia" pitchFamily="18" charset="0"/>
              </a:rPr>
              <a:t>Вінчур</a:t>
            </a:r>
            <a:r>
              <a:rPr lang="uk-UA" sz="1800" dirty="0" smtClean="0">
                <a:latin typeface="Constantia" pitchFamily="18" charset="0"/>
              </a:rPr>
              <a:t> Н.В., яка координує його  роботу. На основі аналізу навчально-виховної роботи визначаються проблемні завдання колективу, формулюються теми нарад при директору.</a:t>
            </a:r>
          </a:p>
          <a:p>
            <a:pPr algn="just"/>
            <a:r>
              <a:rPr lang="uk-UA" sz="1800" dirty="0" smtClean="0">
                <a:latin typeface="Constantia" pitchFamily="18" charset="0"/>
              </a:rPr>
              <a:t>Зростання педагогічної майстерності вихователів забезпечують такі форми методичної роботи: педради, консультації, колективні перегляди, конкурси, методичні тижні. Особлива увага в дошкільній установі приділялась самоосвіті педагогічних працівників. Педагогічна освіта здійснюється різнобічно, включаючи проходження курсів підвищення кваліфікації, систематичне вивчення методичної, педагогічної та психологічної літератури, публікацій періодичних видань. Педагогічні працівники відвідують різні методичні заходи району. Педагоги використовують як традиційні, так і новітні інтерактивні методи і прийоми, впроваджують у практику сучасні наукові досягнення, інноваційні технології педагогіки, творчо підходять до реалізації освітніх завдань.</a:t>
            </a:r>
          </a:p>
          <a:p>
            <a:pPr algn="just"/>
            <a:endParaRPr lang="uk-UA" sz="1800" dirty="0" smtClean="0">
              <a:latin typeface="Constantia" pitchFamily="18" charset="0"/>
            </a:endParaRPr>
          </a:p>
          <a:p>
            <a:endParaRPr lang="uk-UA"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uk-UA" sz="4800" dirty="0" smtClean="0">
                <a:solidFill>
                  <a:srgbClr val="FF0000"/>
                </a:solidFill>
                <a:latin typeface="Constantia" pitchFamily="18" charset="0"/>
              </a:rPr>
              <a:t>Свята та розваги</a:t>
            </a:r>
            <a:endParaRPr lang="uk-UA" sz="4800" dirty="0">
              <a:solidFill>
                <a:srgbClr val="FF0000"/>
              </a:solidFill>
              <a:latin typeface="Constantia" pitchFamily="18" charset="0"/>
            </a:endParaRPr>
          </a:p>
        </p:txBody>
      </p:sp>
      <p:sp>
        <p:nvSpPr>
          <p:cNvPr id="3" name="Содержимое 2"/>
          <p:cNvSpPr>
            <a:spLocks noGrp="1"/>
          </p:cNvSpPr>
          <p:nvPr>
            <p:ph idx="1"/>
          </p:nvPr>
        </p:nvSpPr>
        <p:spPr/>
        <p:txBody>
          <a:bodyPr>
            <a:noAutofit/>
          </a:bodyPr>
          <a:lstStyle/>
          <a:p>
            <a:pPr algn="just">
              <a:lnSpc>
                <a:spcPct val="170000"/>
              </a:lnSpc>
            </a:pPr>
            <a:r>
              <a:rPr lang="uk-UA" sz="1400" b="1" dirty="0" smtClean="0">
                <a:latin typeface="Constantia" pitchFamily="18" charset="0"/>
              </a:rPr>
              <a:t>Свята і розваги – яскраві та радісні події в житті дітей дошкільного віку.</a:t>
            </a:r>
            <a:br>
              <a:rPr lang="uk-UA" sz="1400" b="1" dirty="0" smtClean="0">
                <a:latin typeface="Constantia" pitchFamily="18" charset="0"/>
              </a:rPr>
            </a:br>
            <a:r>
              <a:rPr lang="uk-UA" sz="1400" b="1" dirty="0" smtClean="0">
                <a:latin typeface="Constantia" pitchFamily="18" charset="0"/>
              </a:rPr>
              <a:t>Поєднуючи в собі різні види мистецтва, свята і розваги впливають на почуття і свідомість дітей. Підготовка і проведення дитячого дозвілля служать моральному вихованню дітей: вони об’єднуються спільними переживаннями, у них виховуються основи колективізму; твори фольклору, пісні, вірші про Україну, природу, працю формують патріотичні почуття; участь у святах і розвагах виховує у дошкільнят дисциплінованість, культуру поведінки тощо. Святкова атмосфера, краса оформлення приміщення, вміло підібраний репертуар – все це важливі фактори естетичного виховання. Участь дітей у співах, іграх, таночках зміцнює і розвиває дитячий організм, поліпшує координацію рухів. Свята та розваги, які проводяться в дитячому садку дають малятам велику втіху та радість.</a:t>
            </a:r>
          </a:p>
          <a:p>
            <a:pPr>
              <a:lnSpc>
                <a:spcPct val="170000"/>
              </a:lnSpc>
            </a:pPr>
            <a:r>
              <a:rPr lang="uk-UA" sz="1400" b="1" dirty="0" smtClean="0">
                <a:latin typeface="Constantia" pitchFamily="18" charset="0"/>
              </a:rPr>
              <a:t/>
            </a:r>
            <a:br>
              <a:rPr lang="uk-UA" sz="1400" b="1" dirty="0" smtClean="0">
                <a:latin typeface="Constantia" pitchFamily="18" charset="0"/>
              </a:rPr>
            </a:br>
            <a:endParaRPr lang="uk-UA" sz="1400" dirty="0">
              <a:latin typeface="Constantia"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043608" y="260648"/>
            <a:ext cx="8270736" cy="432048"/>
          </a:xfrm>
        </p:spPr>
        <p:txBody>
          <a:bodyPr>
            <a:noAutofit/>
          </a:bodyPr>
          <a:lstStyle/>
          <a:p>
            <a:pPr algn="ctr"/>
            <a:endParaRPr lang="uk-UA" sz="5400" dirty="0">
              <a:solidFill>
                <a:srgbClr val="FF0000"/>
              </a:solidFill>
              <a:latin typeface="Constantia" pitchFamily="18" charset="0"/>
            </a:endParaRPr>
          </a:p>
        </p:txBody>
      </p:sp>
      <p:sp>
        <p:nvSpPr>
          <p:cNvPr id="3" name="Подзаголовок 2"/>
          <p:cNvSpPr>
            <a:spLocks noGrp="1"/>
          </p:cNvSpPr>
          <p:nvPr>
            <p:ph type="subTitle" idx="1"/>
          </p:nvPr>
        </p:nvSpPr>
        <p:spPr>
          <a:xfrm>
            <a:off x="1475656" y="1628800"/>
            <a:ext cx="7406640" cy="3480792"/>
          </a:xfrm>
        </p:spPr>
        <p:txBody>
          <a:bodyPr/>
          <a:lstStyle/>
          <a:p>
            <a:endParaRPr lang="uk-UA" dirty="0"/>
          </a:p>
        </p:txBody>
      </p:sp>
      <p:pic>
        <p:nvPicPr>
          <p:cNvPr id="3075" name="Picture 3" descr="C:\Users\TS76\Desktop\ф0то 2019\ВИПУСКНИЙ19\Створити папку (2)\IMG_20190621_140046.jpg"/>
          <p:cNvPicPr>
            <a:picLocks noChangeAspect="1" noChangeArrowheads="1"/>
          </p:cNvPicPr>
          <p:nvPr/>
        </p:nvPicPr>
        <p:blipFill>
          <a:blip r:embed="rId3" cstate="print"/>
          <a:srcRect/>
          <a:stretch>
            <a:fillRect/>
          </a:stretch>
        </p:blipFill>
        <p:spPr bwMode="auto">
          <a:xfrm>
            <a:off x="4644008" y="0"/>
            <a:ext cx="4499992" cy="3528392"/>
          </a:xfrm>
          <a:prstGeom prst="rect">
            <a:avLst/>
          </a:prstGeom>
          <a:noFill/>
        </p:spPr>
      </p:pic>
      <p:pic>
        <p:nvPicPr>
          <p:cNvPr id="3078" name="Picture 6" descr="C:\Users\TS76\Desktop\ф0то 2019\ВЕРТЕП 2019\IMG_20190121_103827.jpg"/>
          <p:cNvPicPr>
            <a:picLocks noChangeAspect="1" noChangeArrowheads="1"/>
          </p:cNvPicPr>
          <p:nvPr/>
        </p:nvPicPr>
        <p:blipFill>
          <a:blip r:embed="rId4" cstate="print"/>
          <a:srcRect/>
          <a:stretch>
            <a:fillRect/>
          </a:stretch>
        </p:blipFill>
        <p:spPr bwMode="auto">
          <a:xfrm>
            <a:off x="1043608" y="0"/>
            <a:ext cx="3672408" cy="3600400"/>
          </a:xfrm>
          <a:prstGeom prst="rect">
            <a:avLst/>
          </a:prstGeom>
          <a:noFill/>
        </p:spPr>
      </p:pic>
      <p:pic>
        <p:nvPicPr>
          <p:cNvPr id="3079" name="Picture 7" descr="C:\Users\TS76\Desktop\ф0то 2019\ДЕНЬ МАТЕРІ 2019\весна 2019\IMG_20190313_152331.jpg"/>
          <p:cNvPicPr>
            <a:picLocks noChangeAspect="1" noChangeArrowheads="1"/>
          </p:cNvPicPr>
          <p:nvPr/>
        </p:nvPicPr>
        <p:blipFill>
          <a:blip r:embed="rId5" cstate="print"/>
          <a:srcRect/>
          <a:stretch>
            <a:fillRect/>
          </a:stretch>
        </p:blipFill>
        <p:spPr bwMode="auto">
          <a:xfrm>
            <a:off x="1043608" y="3573016"/>
            <a:ext cx="3672408" cy="3284984"/>
          </a:xfrm>
          <a:prstGeom prst="rect">
            <a:avLst/>
          </a:prstGeom>
          <a:noFill/>
        </p:spPr>
      </p:pic>
      <p:pic>
        <p:nvPicPr>
          <p:cNvPr id="7170" name="Picture 2" descr="C:\Users\TS76\Desktop\ф0то 2019\ДЕНЬ МАТЕРІ 2019\день матері\IMG_20190513_145729.jpg"/>
          <p:cNvPicPr>
            <a:picLocks noChangeAspect="1" noChangeArrowheads="1"/>
          </p:cNvPicPr>
          <p:nvPr/>
        </p:nvPicPr>
        <p:blipFill>
          <a:blip r:embed="rId6" cstate="print"/>
          <a:srcRect/>
          <a:stretch>
            <a:fillRect/>
          </a:stretch>
        </p:blipFill>
        <p:spPr bwMode="auto">
          <a:xfrm>
            <a:off x="4644008" y="3645024"/>
            <a:ext cx="4499992" cy="3212976"/>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5400" dirty="0" smtClean="0">
                <a:solidFill>
                  <a:srgbClr val="FF0000"/>
                </a:solidFill>
                <a:latin typeface="Constantia" pitchFamily="18" charset="0"/>
              </a:rPr>
              <a:t>Маленькі патріоти</a:t>
            </a:r>
            <a:endParaRPr lang="uk-UA" sz="5400" dirty="0">
              <a:solidFill>
                <a:srgbClr val="FF0000"/>
              </a:solidFill>
              <a:latin typeface="Constantia" pitchFamily="18" charset="0"/>
            </a:endParaRPr>
          </a:p>
        </p:txBody>
      </p:sp>
      <p:pic>
        <p:nvPicPr>
          <p:cNvPr id="8194" name="Picture 2" descr="C:\Users\TS76\Desktop\ф0то 2019\100років\IMG_20190123_112243.jpg"/>
          <p:cNvPicPr>
            <a:picLocks noGrp="1" noChangeAspect="1" noChangeArrowheads="1"/>
          </p:cNvPicPr>
          <p:nvPr>
            <p:ph idx="1"/>
          </p:nvPr>
        </p:nvPicPr>
        <p:blipFill>
          <a:blip r:embed="rId2" cstate="print"/>
          <a:srcRect/>
          <a:stretch>
            <a:fillRect/>
          </a:stretch>
        </p:blipFill>
        <p:spPr bwMode="auto">
          <a:xfrm>
            <a:off x="1043608" y="1484784"/>
            <a:ext cx="3672408" cy="5373216"/>
          </a:xfrm>
          <a:prstGeom prst="rect">
            <a:avLst/>
          </a:prstGeom>
          <a:noFill/>
        </p:spPr>
      </p:pic>
      <p:pic>
        <p:nvPicPr>
          <p:cNvPr id="8195" name="Picture 3" descr="C:\Users\TS76\Desktop\ф0то 2019\100років\IMG_20190123_113620.jpg"/>
          <p:cNvPicPr>
            <a:picLocks noChangeAspect="1" noChangeArrowheads="1"/>
          </p:cNvPicPr>
          <p:nvPr/>
        </p:nvPicPr>
        <p:blipFill>
          <a:blip r:embed="rId3" cstate="print"/>
          <a:srcRect/>
          <a:stretch>
            <a:fillRect/>
          </a:stretch>
        </p:blipFill>
        <p:spPr bwMode="auto">
          <a:xfrm>
            <a:off x="4716016" y="1484784"/>
            <a:ext cx="4427984" cy="5373216"/>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uk-UA" sz="4000" dirty="0" smtClean="0">
                <a:solidFill>
                  <a:srgbClr val="FF0000"/>
                </a:solidFill>
                <a:latin typeface="Constantia" pitchFamily="18" charset="0"/>
              </a:rPr>
              <a:t>Святкуємо зимові свята 2019</a:t>
            </a:r>
            <a:endParaRPr lang="uk-UA" sz="4000" dirty="0">
              <a:solidFill>
                <a:srgbClr val="FF0000"/>
              </a:solidFill>
              <a:latin typeface="Constantia" pitchFamily="18" charset="0"/>
            </a:endParaRPr>
          </a:p>
        </p:txBody>
      </p:sp>
      <p:pic>
        <p:nvPicPr>
          <p:cNvPr id="9218" name="Picture 2" descr="C:\Users\TS76\Desktop\ф0то 2019\Осінь 18\молодша група ДНЗ\79777160_795267437612256_2394246462801182720_n.jpg"/>
          <p:cNvPicPr>
            <a:picLocks noGrp="1" noChangeAspect="1" noChangeArrowheads="1"/>
          </p:cNvPicPr>
          <p:nvPr>
            <p:ph idx="1"/>
          </p:nvPr>
        </p:nvPicPr>
        <p:blipFill>
          <a:blip r:embed="rId2" cstate="print"/>
          <a:srcRect/>
          <a:stretch>
            <a:fillRect/>
          </a:stretch>
        </p:blipFill>
        <p:spPr bwMode="auto">
          <a:xfrm>
            <a:off x="1403648" y="1340768"/>
            <a:ext cx="3600450" cy="4800600"/>
          </a:xfrm>
          <a:prstGeom prst="rect">
            <a:avLst/>
          </a:prstGeom>
          <a:noFill/>
        </p:spPr>
      </p:pic>
      <p:pic>
        <p:nvPicPr>
          <p:cNvPr id="9219" name="Picture 3" descr="C:\Users\TS76\Desktop\ф0то 2019\Осінь 18\молодша група ДНЗ\73219786_998543857188146_967126609565843456_o.jpg"/>
          <p:cNvPicPr>
            <a:picLocks noChangeAspect="1" noChangeArrowheads="1"/>
          </p:cNvPicPr>
          <p:nvPr/>
        </p:nvPicPr>
        <p:blipFill>
          <a:blip r:embed="rId3" cstate="print"/>
          <a:srcRect/>
          <a:stretch>
            <a:fillRect/>
          </a:stretch>
        </p:blipFill>
        <p:spPr bwMode="auto">
          <a:xfrm>
            <a:off x="5364088" y="1484784"/>
            <a:ext cx="3529057" cy="4797152"/>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uk-UA" sz="5400" dirty="0" smtClean="0">
                <a:solidFill>
                  <a:srgbClr val="FF0000"/>
                </a:solidFill>
                <a:latin typeface="Constantia" pitchFamily="18" charset="0"/>
              </a:rPr>
              <a:t>День захисту дітей</a:t>
            </a:r>
            <a:endParaRPr lang="uk-UA" sz="5400" dirty="0">
              <a:solidFill>
                <a:srgbClr val="FF0000"/>
              </a:solidFill>
              <a:latin typeface="Constantia" pitchFamily="18" charset="0"/>
            </a:endParaRPr>
          </a:p>
        </p:txBody>
      </p:sp>
      <p:sp>
        <p:nvSpPr>
          <p:cNvPr id="3" name="Содержимое 2"/>
          <p:cNvSpPr>
            <a:spLocks noGrp="1"/>
          </p:cNvSpPr>
          <p:nvPr>
            <p:ph idx="1"/>
          </p:nvPr>
        </p:nvSpPr>
        <p:spPr/>
        <p:txBody>
          <a:bodyPr>
            <a:normAutofit/>
          </a:bodyPr>
          <a:lstStyle/>
          <a:p>
            <a:r>
              <a:rPr lang="uk-UA" sz="2800" dirty="0" smtClean="0">
                <a:latin typeface="Constantia" pitchFamily="18" charset="0"/>
              </a:rPr>
              <a:t>Щорічно в ДНЗ   </a:t>
            </a:r>
            <a:r>
              <a:rPr lang="uk-UA" sz="2800" b="1" dirty="0" smtClean="0">
                <a:latin typeface="Constantia" pitchFamily="18" charset="0"/>
              </a:rPr>
              <a:t>1</a:t>
            </a:r>
            <a:r>
              <a:rPr lang="uk-UA" sz="2800" dirty="0" smtClean="0">
                <a:latin typeface="Constantia" pitchFamily="18" charset="0"/>
              </a:rPr>
              <a:t> </a:t>
            </a:r>
            <a:r>
              <a:rPr lang="uk-UA" sz="2800" b="1" dirty="0" smtClean="0">
                <a:latin typeface="Constantia" pitchFamily="18" charset="0"/>
              </a:rPr>
              <a:t>червня відзначається Міжнародний день захисту дітей</a:t>
            </a:r>
            <a:r>
              <a:rPr lang="uk-UA" sz="2800" dirty="0" smtClean="0">
                <a:latin typeface="Constantia" pitchFamily="18" charset="0"/>
              </a:rPr>
              <a:t> – одне із найбільш «дитячих» свят у світі.</a:t>
            </a:r>
          </a:p>
          <a:p>
            <a:r>
              <a:rPr lang="uk-UA" sz="2800" dirty="0" smtClean="0">
                <a:latin typeface="Constantia" pitchFamily="18" charset="0"/>
              </a:rPr>
              <a:t> Мета і місія свята</a:t>
            </a:r>
          </a:p>
          <a:p>
            <a:r>
              <a:rPr lang="uk-UA" sz="2800" dirty="0" smtClean="0">
                <a:latin typeface="Constantia" pitchFamily="18" charset="0"/>
              </a:rPr>
              <a:t>Головними цілями дня є заохочення миру, братерства і взаєморозуміння між дітьми; закликати батьків, держави, урядові та неурядові організації захищати права і свободи дітей.</a:t>
            </a:r>
          </a:p>
          <a:p>
            <a:endParaRPr lang="uk-UA" sz="2800" dirty="0">
              <a:latin typeface="Constantia"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uk-UA" sz="4400" dirty="0" smtClean="0">
                <a:solidFill>
                  <a:srgbClr val="FF0000"/>
                </a:solidFill>
                <a:latin typeface="Constantia" pitchFamily="18" charset="0"/>
              </a:rPr>
              <a:t>День захисту дітей  2018</a:t>
            </a:r>
            <a:endParaRPr lang="uk-UA" sz="4400" dirty="0">
              <a:solidFill>
                <a:srgbClr val="FF0000"/>
              </a:solidFill>
              <a:latin typeface="Constantia" pitchFamily="18" charset="0"/>
            </a:endParaRPr>
          </a:p>
        </p:txBody>
      </p:sp>
      <p:pic>
        <p:nvPicPr>
          <p:cNvPr id="7" name="Содержимое 3" descr="C:\Users\TS76\Desktop\ф0то 2019\день захисту дітей\Створити папку\IMG_20180601_105600.jpg"/>
          <p:cNvPicPr>
            <a:picLocks noGrp="1"/>
          </p:cNvPicPr>
          <p:nvPr>
            <p:ph idx="1"/>
          </p:nvPr>
        </p:nvPicPr>
        <p:blipFill>
          <a:blip r:embed="rId3" cstate="print"/>
          <a:srcRect/>
          <a:stretch>
            <a:fillRect/>
          </a:stretch>
        </p:blipFill>
        <p:spPr bwMode="auto">
          <a:xfrm>
            <a:off x="1763688" y="1268760"/>
            <a:ext cx="2086495" cy="2847109"/>
          </a:xfrm>
          <a:prstGeom prst="rect">
            <a:avLst/>
          </a:prstGeom>
          <a:noFill/>
          <a:ln w="9525">
            <a:noFill/>
            <a:miter lim="800000"/>
            <a:headEnd/>
            <a:tailEnd/>
          </a:ln>
        </p:spPr>
      </p:pic>
      <p:pic>
        <p:nvPicPr>
          <p:cNvPr id="8" name="Рисунок 7" descr="C:\Users\TS76\Desktop\ф0то 2019\день захисту дітей\Створити папку\IMG_20180601_105613.jpg"/>
          <p:cNvPicPr/>
          <p:nvPr/>
        </p:nvPicPr>
        <p:blipFill>
          <a:blip r:embed="rId4" cstate="print"/>
          <a:srcRect/>
          <a:stretch>
            <a:fillRect/>
          </a:stretch>
        </p:blipFill>
        <p:spPr bwMode="auto">
          <a:xfrm>
            <a:off x="3851920" y="1268760"/>
            <a:ext cx="2520279" cy="2880320"/>
          </a:xfrm>
          <a:prstGeom prst="rect">
            <a:avLst/>
          </a:prstGeom>
          <a:noFill/>
          <a:ln w="9525">
            <a:noFill/>
            <a:miter lim="800000"/>
            <a:headEnd/>
            <a:tailEnd/>
          </a:ln>
        </p:spPr>
      </p:pic>
      <p:pic>
        <p:nvPicPr>
          <p:cNvPr id="1026" name="Picture 2" descr="C:\Users\TS76\Desktop\ф0то 2019\день захисту дітей\Створити папку\IMG_20180601_111212.jpg"/>
          <p:cNvPicPr>
            <a:picLocks noChangeAspect="1" noChangeArrowheads="1"/>
          </p:cNvPicPr>
          <p:nvPr/>
        </p:nvPicPr>
        <p:blipFill>
          <a:blip r:embed="rId5" cstate="print"/>
          <a:srcRect/>
          <a:stretch>
            <a:fillRect/>
          </a:stretch>
        </p:blipFill>
        <p:spPr bwMode="auto">
          <a:xfrm>
            <a:off x="6444208" y="1268760"/>
            <a:ext cx="2448272" cy="2880320"/>
          </a:xfrm>
          <a:prstGeom prst="rect">
            <a:avLst/>
          </a:prstGeom>
          <a:noFill/>
        </p:spPr>
      </p:pic>
      <p:pic>
        <p:nvPicPr>
          <p:cNvPr id="3" name="Picture 2" descr="C:\Users\TS76\Desktop\ф0то 2019\день захисту дітей\Створити папку\IMG_20180601_115015.jpg"/>
          <p:cNvPicPr>
            <a:picLocks noChangeAspect="1" noChangeArrowheads="1"/>
          </p:cNvPicPr>
          <p:nvPr/>
        </p:nvPicPr>
        <p:blipFill>
          <a:blip r:embed="rId6" cstate="print"/>
          <a:srcRect/>
          <a:stretch>
            <a:fillRect/>
          </a:stretch>
        </p:blipFill>
        <p:spPr bwMode="auto">
          <a:xfrm>
            <a:off x="5868144" y="3933056"/>
            <a:ext cx="3114494" cy="2736304"/>
          </a:xfrm>
          <a:prstGeom prst="rect">
            <a:avLst/>
          </a:prstGeom>
          <a:noFill/>
        </p:spPr>
      </p:pic>
      <p:pic>
        <p:nvPicPr>
          <p:cNvPr id="4" name="Picture 2" descr="C:\Users\TS76\Desktop\ф0то 2019\день захисту дітей\Створити папку\IMG_20180601_114421.jpg"/>
          <p:cNvPicPr>
            <a:picLocks noChangeAspect="1" noChangeArrowheads="1"/>
          </p:cNvPicPr>
          <p:nvPr/>
        </p:nvPicPr>
        <p:blipFill>
          <a:blip r:embed="rId7" cstate="print"/>
          <a:srcRect/>
          <a:stretch>
            <a:fillRect/>
          </a:stretch>
        </p:blipFill>
        <p:spPr bwMode="auto">
          <a:xfrm>
            <a:off x="3995936" y="3645024"/>
            <a:ext cx="1938655" cy="3024336"/>
          </a:xfrm>
          <a:prstGeom prst="rect">
            <a:avLst/>
          </a:prstGeom>
          <a:noFill/>
        </p:spPr>
      </p:pic>
      <p:pic>
        <p:nvPicPr>
          <p:cNvPr id="5" name="Picture 2" descr="C:\Users\TS76\Desktop\ф0то 2019\день захисту дітей\IMG_20180601_111806.jpg"/>
          <p:cNvPicPr>
            <a:picLocks noChangeAspect="1" noChangeArrowheads="1"/>
          </p:cNvPicPr>
          <p:nvPr/>
        </p:nvPicPr>
        <p:blipFill>
          <a:blip r:embed="rId8" cstate="print"/>
          <a:srcRect/>
          <a:stretch>
            <a:fillRect/>
          </a:stretch>
        </p:blipFill>
        <p:spPr bwMode="auto">
          <a:xfrm>
            <a:off x="1763688" y="3645024"/>
            <a:ext cx="2304256" cy="2996952"/>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4000" dirty="0" smtClean="0">
                <a:solidFill>
                  <a:srgbClr val="FF0000"/>
                </a:solidFill>
                <a:latin typeface="Constantia" pitchFamily="18" charset="0"/>
              </a:rPr>
              <a:t>День захисту дітей 2019</a:t>
            </a:r>
            <a:endParaRPr lang="uk-UA" sz="4000" dirty="0">
              <a:solidFill>
                <a:srgbClr val="FF0000"/>
              </a:solidFill>
              <a:latin typeface="Constantia" pitchFamily="18" charset="0"/>
            </a:endParaRPr>
          </a:p>
        </p:txBody>
      </p:sp>
      <p:pic>
        <p:nvPicPr>
          <p:cNvPr id="1026" name="Picture 2" descr="C:\Users\TS76\Desktop\ф0то 2019\день захисту дітей 2019\IMG_20190603_103214.jpg"/>
          <p:cNvPicPr>
            <a:picLocks noGrp="1" noChangeAspect="1" noChangeArrowheads="1"/>
          </p:cNvPicPr>
          <p:nvPr>
            <p:ph idx="1"/>
          </p:nvPr>
        </p:nvPicPr>
        <p:blipFill>
          <a:blip r:embed="rId2" cstate="print"/>
          <a:srcRect/>
          <a:stretch>
            <a:fillRect/>
          </a:stretch>
        </p:blipFill>
        <p:spPr bwMode="auto">
          <a:xfrm>
            <a:off x="1043608" y="1484784"/>
            <a:ext cx="3600450" cy="4800600"/>
          </a:xfrm>
          <a:prstGeom prst="rect">
            <a:avLst/>
          </a:prstGeom>
          <a:noFill/>
        </p:spPr>
      </p:pic>
      <p:pic>
        <p:nvPicPr>
          <p:cNvPr id="1029" name="Picture 5" descr="C:\Users\TS76\Desktop\ф0то 2019\день захисту дітей 2019\IMG_20190603_112623.jpg"/>
          <p:cNvPicPr>
            <a:picLocks noChangeAspect="1" noChangeArrowheads="1"/>
          </p:cNvPicPr>
          <p:nvPr/>
        </p:nvPicPr>
        <p:blipFill>
          <a:blip r:embed="rId3" cstate="print"/>
          <a:srcRect/>
          <a:stretch>
            <a:fillRect/>
          </a:stretch>
        </p:blipFill>
        <p:spPr bwMode="auto">
          <a:xfrm>
            <a:off x="4716016" y="1484784"/>
            <a:ext cx="3921900" cy="4941168"/>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uk-UA" sz="3600" dirty="0" smtClean="0">
                <a:solidFill>
                  <a:srgbClr val="FF0000"/>
                </a:solidFill>
                <a:latin typeface="Constantia" pitchFamily="18" charset="0"/>
              </a:rPr>
              <a:t>Пограємо з казковим героєм</a:t>
            </a:r>
            <a:endParaRPr lang="uk-UA" sz="3600" dirty="0">
              <a:solidFill>
                <a:srgbClr val="FF0000"/>
              </a:solidFill>
              <a:latin typeface="Constantia" pitchFamily="18" charset="0"/>
            </a:endParaRPr>
          </a:p>
        </p:txBody>
      </p:sp>
      <p:pic>
        <p:nvPicPr>
          <p:cNvPr id="3074" name="Picture 2" descr="C:\Users\TS76\Desktop\ф0то 2019\день захисту дітей 2019\IMG_20190603_102659.jpg"/>
          <p:cNvPicPr>
            <a:picLocks noGrp="1" noChangeAspect="1" noChangeArrowheads="1"/>
          </p:cNvPicPr>
          <p:nvPr>
            <p:ph idx="1"/>
          </p:nvPr>
        </p:nvPicPr>
        <p:blipFill>
          <a:blip r:embed="rId2" cstate="print"/>
          <a:srcRect/>
          <a:stretch>
            <a:fillRect/>
          </a:stretch>
        </p:blipFill>
        <p:spPr bwMode="auto">
          <a:xfrm>
            <a:off x="1043608" y="1412776"/>
            <a:ext cx="3600450" cy="4800600"/>
          </a:xfrm>
          <a:prstGeom prst="rect">
            <a:avLst/>
          </a:prstGeom>
          <a:noFill/>
        </p:spPr>
      </p:pic>
      <p:pic>
        <p:nvPicPr>
          <p:cNvPr id="3075" name="Picture 3" descr="C:\Users\TS76\Desktop\ф0то 2019\день захисту дітей 2019\IMG_20190603_114958.jpg"/>
          <p:cNvPicPr>
            <a:picLocks noChangeAspect="1" noChangeArrowheads="1"/>
          </p:cNvPicPr>
          <p:nvPr/>
        </p:nvPicPr>
        <p:blipFill>
          <a:blip r:embed="rId3" cstate="print"/>
          <a:srcRect/>
          <a:stretch>
            <a:fillRect/>
          </a:stretch>
        </p:blipFill>
        <p:spPr bwMode="auto">
          <a:xfrm>
            <a:off x="4499992" y="1412776"/>
            <a:ext cx="4644008" cy="5445224"/>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4098" name="Picture 2" descr="C:\Users\TS76\Desktop\ф0то 2019\день захисту дітей 2019\IMG_20190603_115247.jpg"/>
          <p:cNvPicPr>
            <a:picLocks noGrp="1" noChangeAspect="1" noChangeArrowheads="1"/>
          </p:cNvPicPr>
          <p:nvPr>
            <p:ph idx="1"/>
          </p:nvPr>
        </p:nvPicPr>
        <p:blipFill>
          <a:blip r:embed="rId2" cstate="print"/>
          <a:srcRect/>
          <a:stretch>
            <a:fillRect/>
          </a:stretch>
        </p:blipFill>
        <p:spPr bwMode="auto">
          <a:xfrm>
            <a:off x="971600" y="0"/>
            <a:ext cx="3600450" cy="6858000"/>
          </a:xfrm>
          <a:prstGeom prst="rect">
            <a:avLst/>
          </a:prstGeom>
          <a:noFill/>
        </p:spPr>
      </p:pic>
      <p:pic>
        <p:nvPicPr>
          <p:cNvPr id="4099" name="Picture 3" descr="C:\Users\TS76\Desktop\ф0то 2019\день захисту дітей 2019\IMG_20190603_120603.jpg"/>
          <p:cNvPicPr>
            <a:picLocks noChangeAspect="1" noChangeArrowheads="1"/>
          </p:cNvPicPr>
          <p:nvPr/>
        </p:nvPicPr>
        <p:blipFill>
          <a:blip r:embed="rId3" cstate="print"/>
          <a:srcRect/>
          <a:stretch>
            <a:fillRect/>
          </a:stretch>
        </p:blipFill>
        <p:spPr bwMode="auto">
          <a:xfrm>
            <a:off x="4000500" y="0"/>
            <a:ext cx="5143500" cy="6858000"/>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638"/>
            <a:ext cx="7498080" cy="778098"/>
          </a:xfrm>
        </p:spPr>
        <p:txBody>
          <a:bodyPr/>
          <a:lstStyle/>
          <a:p>
            <a:pPr algn="ctr"/>
            <a:r>
              <a:rPr lang="uk-UA" b="1" i="1" dirty="0" smtClean="0">
                <a:solidFill>
                  <a:srgbClr val="FF0000"/>
                </a:solidFill>
                <a:latin typeface="Constantia" pitchFamily="18" charset="0"/>
              </a:rPr>
              <a:t>Наші досягнення</a:t>
            </a:r>
            <a:endParaRPr lang="uk-UA" b="1" i="1" dirty="0">
              <a:solidFill>
                <a:srgbClr val="FF0000"/>
              </a:solidFill>
              <a:latin typeface="Constantia" pitchFamily="18" charset="0"/>
            </a:endParaRPr>
          </a:p>
        </p:txBody>
      </p:sp>
      <p:sp>
        <p:nvSpPr>
          <p:cNvPr id="3" name="Содержимое 2"/>
          <p:cNvSpPr>
            <a:spLocks noGrp="1"/>
          </p:cNvSpPr>
          <p:nvPr>
            <p:ph idx="1"/>
          </p:nvPr>
        </p:nvSpPr>
        <p:spPr/>
        <p:txBody>
          <a:bodyPr>
            <a:normAutofit/>
          </a:bodyPr>
          <a:lstStyle/>
          <a:p>
            <a:r>
              <a:rPr lang="uk-UA" sz="2400" b="1" dirty="0" smtClean="0">
                <a:latin typeface="Constantia" pitchFamily="18" charset="0"/>
              </a:rPr>
              <a:t>2017 рік</a:t>
            </a:r>
          </a:p>
          <a:p>
            <a:r>
              <a:rPr lang="uk-UA" sz="2000" dirty="0" smtClean="0">
                <a:latin typeface="Constantia" pitchFamily="18" charset="0"/>
              </a:rPr>
              <a:t>В </a:t>
            </a:r>
            <a:r>
              <a:rPr lang="uk-UA" sz="2000" dirty="0" err="1" smtClean="0">
                <a:latin typeface="Constantia" pitchFamily="18" charset="0"/>
              </a:rPr>
              <a:t>Банюнинському</a:t>
            </a:r>
            <a:r>
              <a:rPr lang="uk-UA" sz="2000" dirty="0" smtClean="0">
                <a:latin typeface="Constantia" pitchFamily="18" charset="0"/>
              </a:rPr>
              <a:t> ДНЗ за бюджетні кошти </a:t>
            </a:r>
            <a:r>
              <a:rPr lang="uk-UA" sz="2000" dirty="0" err="1" smtClean="0">
                <a:latin typeface="Constantia" pitchFamily="18" charset="0"/>
              </a:rPr>
              <a:t>Банюнинської</a:t>
            </a:r>
            <a:r>
              <a:rPr lang="uk-UA" sz="2000" dirty="0" smtClean="0">
                <a:latin typeface="Constantia" pitchFamily="18" charset="0"/>
              </a:rPr>
              <a:t> сільської ради відкрито другу дошкільну групу.</a:t>
            </a:r>
          </a:p>
          <a:p>
            <a:r>
              <a:rPr lang="uk-UA" sz="2000" dirty="0" smtClean="0">
                <a:latin typeface="Constantia" pitchFamily="18" charset="0"/>
              </a:rPr>
              <a:t>Укомплектовано  меблями групові кімнати,придбано м</a:t>
            </a:r>
            <a:r>
              <a:rPr lang="en-US" sz="2000" dirty="0" smtClean="0">
                <a:latin typeface="Constantia" pitchFamily="18" charset="0"/>
              </a:rPr>
              <a:t>`</a:t>
            </a:r>
            <a:r>
              <a:rPr lang="uk-UA" sz="2000" dirty="0" smtClean="0">
                <a:latin typeface="Constantia" pitchFamily="18" charset="0"/>
              </a:rPr>
              <a:t>який та твердий  інвентар, посуд.</a:t>
            </a:r>
            <a:endParaRPr lang="uk-UA" sz="2000" dirty="0">
              <a:latin typeface="Constantia" pitchFamily="18" charset="0"/>
            </a:endParaRPr>
          </a:p>
        </p:txBody>
      </p:sp>
      <p:pic>
        <p:nvPicPr>
          <p:cNvPr id="2050" name="Picture 2" descr="D:\ФОТО 2017\група\IMG_20171211_155847.jpg"/>
          <p:cNvPicPr>
            <a:picLocks noChangeAspect="1" noChangeArrowheads="1"/>
          </p:cNvPicPr>
          <p:nvPr/>
        </p:nvPicPr>
        <p:blipFill>
          <a:blip r:embed="rId2" cstate="print"/>
          <a:srcRect/>
          <a:stretch>
            <a:fillRect/>
          </a:stretch>
        </p:blipFill>
        <p:spPr bwMode="auto">
          <a:xfrm>
            <a:off x="5004048" y="3212976"/>
            <a:ext cx="3432381" cy="3356992"/>
          </a:xfrm>
          <a:prstGeom prst="rect">
            <a:avLst/>
          </a:prstGeom>
          <a:noFill/>
        </p:spPr>
      </p:pic>
      <p:pic>
        <p:nvPicPr>
          <p:cNvPr id="9" name="Picture 6" descr="D:\ФОТО 2017\група\IMG_20171211_154834.jpg"/>
          <p:cNvPicPr>
            <a:picLocks noChangeAspect="1" noChangeArrowheads="1"/>
          </p:cNvPicPr>
          <p:nvPr/>
        </p:nvPicPr>
        <p:blipFill>
          <a:blip r:embed="rId3" cstate="print"/>
          <a:srcRect/>
          <a:stretch>
            <a:fillRect/>
          </a:stretch>
        </p:blipFill>
        <p:spPr bwMode="auto">
          <a:xfrm>
            <a:off x="1475656" y="3284984"/>
            <a:ext cx="3528392" cy="3320988"/>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475656" y="0"/>
            <a:ext cx="7668344" cy="692696"/>
          </a:xfrm>
        </p:spPr>
        <p:txBody>
          <a:bodyPr>
            <a:normAutofit/>
          </a:bodyPr>
          <a:lstStyle/>
          <a:p>
            <a:r>
              <a:rPr lang="uk-UA" sz="2800" dirty="0" smtClean="0">
                <a:solidFill>
                  <a:srgbClr val="FF0000"/>
                </a:solidFill>
                <a:latin typeface="Constantia" pitchFamily="18" charset="0"/>
              </a:rPr>
              <a:t> </a:t>
            </a:r>
            <a:endParaRPr lang="uk-UA" sz="2800" dirty="0">
              <a:solidFill>
                <a:srgbClr val="FF0000"/>
              </a:solidFill>
              <a:latin typeface="Constantia" pitchFamily="18" charset="0"/>
            </a:endParaRPr>
          </a:p>
        </p:txBody>
      </p:sp>
      <p:sp>
        <p:nvSpPr>
          <p:cNvPr id="3" name="Подзаголовок 2"/>
          <p:cNvSpPr>
            <a:spLocks noGrp="1"/>
          </p:cNvSpPr>
          <p:nvPr>
            <p:ph type="subTitle" idx="1"/>
          </p:nvPr>
        </p:nvSpPr>
        <p:spPr>
          <a:xfrm>
            <a:off x="2051720" y="1628800"/>
            <a:ext cx="5904656" cy="3480792"/>
          </a:xfrm>
        </p:spPr>
        <p:txBody>
          <a:bodyPr/>
          <a:lstStyle/>
          <a:p>
            <a:endParaRPr lang="uk-UA" dirty="0"/>
          </a:p>
        </p:txBody>
      </p:sp>
      <p:pic>
        <p:nvPicPr>
          <p:cNvPr id="4" name="Рисунок 3" descr="http://baniunyndnz.klasna.com/uploads/editor/7804/490673/sitepage_13/images/dscn3707.jpg"/>
          <p:cNvPicPr/>
          <p:nvPr/>
        </p:nvPicPr>
        <p:blipFill>
          <a:blip r:embed="rId3" cstate="print"/>
          <a:srcRect/>
          <a:stretch>
            <a:fillRect/>
          </a:stretch>
        </p:blipFill>
        <p:spPr bwMode="auto">
          <a:xfrm>
            <a:off x="2051720" y="692696"/>
            <a:ext cx="5928320" cy="4680520"/>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274638"/>
            <a:ext cx="7890080" cy="1143000"/>
          </a:xfrm>
        </p:spPr>
        <p:txBody>
          <a:bodyPr>
            <a:noAutofit/>
          </a:bodyPr>
          <a:lstStyle/>
          <a:p>
            <a:pPr algn="ctr"/>
            <a:r>
              <a:rPr lang="uk-UA" sz="4800" dirty="0" smtClean="0">
                <a:solidFill>
                  <a:srgbClr val="FF0000"/>
                </a:solidFill>
                <a:latin typeface="Constantia" pitchFamily="18" charset="0"/>
              </a:rPr>
              <a:t>Наша нова група</a:t>
            </a:r>
            <a:endParaRPr lang="uk-UA" sz="4800" dirty="0">
              <a:solidFill>
                <a:srgbClr val="FF0000"/>
              </a:solidFill>
              <a:latin typeface="Constantia" pitchFamily="18" charset="0"/>
            </a:endParaRPr>
          </a:p>
        </p:txBody>
      </p:sp>
      <p:pic>
        <p:nvPicPr>
          <p:cNvPr id="4" name="Содержимое 3" descr="http://baniunyndnz.klasna.com/uploads/editor/7804/490673/sitepage_9/images/img_20180103_111005.jpg"/>
          <p:cNvPicPr>
            <a:picLocks noGrp="1"/>
          </p:cNvPicPr>
          <p:nvPr>
            <p:ph idx="1"/>
          </p:nvPr>
        </p:nvPicPr>
        <p:blipFill>
          <a:blip r:embed="rId2" cstate="print"/>
          <a:srcRect/>
          <a:stretch>
            <a:fillRect/>
          </a:stretch>
        </p:blipFill>
        <p:spPr bwMode="auto">
          <a:xfrm>
            <a:off x="1043608" y="1412776"/>
            <a:ext cx="3165103" cy="2315344"/>
          </a:xfrm>
          <a:prstGeom prst="rect">
            <a:avLst/>
          </a:prstGeom>
          <a:noFill/>
          <a:ln w="9525">
            <a:noFill/>
            <a:miter lim="800000"/>
            <a:headEnd/>
            <a:tailEnd/>
          </a:ln>
        </p:spPr>
      </p:pic>
      <p:pic>
        <p:nvPicPr>
          <p:cNvPr id="4098" name="Picture 2" descr="http://baniunyndnz.klasna.com/uploads/editor/7804/490673/sitepage_9/images/img_20171211_155153.jpg"/>
          <p:cNvPicPr>
            <a:picLocks noChangeAspect="1" noChangeArrowheads="1"/>
          </p:cNvPicPr>
          <p:nvPr/>
        </p:nvPicPr>
        <p:blipFill>
          <a:blip r:embed="rId3" cstate="print"/>
          <a:srcRect/>
          <a:stretch>
            <a:fillRect/>
          </a:stretch>
        </p:blipFill>
        <p:spPr bwMode="auto">
          <a:xfrm>
            <a:off x="971600" y="3356992"/>
            <a:ext cx="3168352" cy="3312368"/>
          </a:xfrm>
          <a:prstGeom prst="rect">
            <a:avLst/>
          </a:prstGeom>
          <a:noFill/>
        </p:spPr>
      </p:pic>
      <p:pic>
        <p:nvPicPr>
          <p:cNvPr id="4100" name="Picture 4" descr="http://baniunyndnz.klasna.com/uploads/editor/7804/490673/sitepage_9/images/img_20171211_155805.jpg"/>
          <p:cNvPicPr>
            <a:picLocks noChangeAspect="1" noChangeArrowheads="1"/>
          </p:cNvPicPr>
          <p:nvPr/>
        </p:nvPicPr>
        <p:blipFill>
          <a:blip r:embed="rId4" cstate="print"/>
          <a:srcRect/>
          <a:stretch>
            <a:fillRect/>
          </a:stretch>
        </p:blipFill>
        <p:spPr bwMode="auto">
          <a:xfrm>
            <a:off x="6876256" y="1340768"/>
            <a:ext cx="2088232" cy="2520280"/>
          </a:xfrm>
          <a:prstGeom prst="rect">
            <a:avLst/>
          </a:prstGeom>
          <a:noFill/>
        </p:spPr>
      </p:pic>
      <p:pic>
        <p:nvPicPr>
          <p:cNvPr id="4102" name="Picture 6" descr="http://baniunyndnz.klasna.com/uploads/editor/7804/490673/sitepage_9/images/img_20171211_152136.jpg"/>
          <p:cNvPicPr>
            <a:picLocks noChangeAspect="1" noChangeArrowheads="1"/>
          </p:cNvPicPr>
          <p:nvPr/>
        </p:nvPicPr>
        <p:blipFill>
          <a:blip r:embed="rId5" cstate="print"/>
          <a:srcRect/>
          <a:stretch>
            <a:fillRect/>
          </a:stretch>
        </p:blipFill>
        <p:spPr bwMode="auto">
          <a:xfrm>
            <a:off x="4067944" y="1412776"/>
            <a:ext cx="2927648" cy="2483768"/>
          </a:xfrm>
          <a:prstGeom prst="rect">
            <a:avLst/>
          </a:prstGeom>
          <a:noFill/>
        </p:spPr>
      </p:pic>
      <p:pic>
        <p:nvPicPr>
          <p:cNvPr id="4104" name="Picture 8" descr="http://baniunyndnz.klasna.com/uploads/editor/7804/490673/sitepage_9/images/img_20171211_154820.jpg"/>
          <p:cNvPicPr>
            <a:picLocks noChangeAspect="1" noChangeArrowheads="1"/>
          </p:cNvPicPr>
          <p:nvPr/>
        </p:nvPicPr>
        <p:blipFill>
          <a:blip r:embed="rId6" cstate="print"/>
          <a:srcRect/>
          <a:stretch>
            <a:fillRect/>
          </a:stretch>
        </p:blipFill>
        <p:spPr bwMode="auto">
          <a:xfrm>
            <a:off x="3995936" y="3356992"/>
            <a:ext cx="3096344" cy="3312368"/>
          </a:xfrm>
          <a:prstGeom prst="rect">
            <a:avLst/>
          </a:prstGeom>
          <a:noFill/>
        </p:spPr>
      </p:pic>
      <p:pic>
        <p:nvPicPr>
          <p:cNvPr id="4106" name="Picture 10" descr="http://baniunyndnz.klasna.com/uploads/editor/7804/490673/sitepage_9/images/img_20171211_154621.jpg"/>
          <p:cNvPicPr>
            <a:picLocks noChangeAspect="1" noChangeArrowheads="1"/>
          </p:cNvPicPr>
          <p:nvPr/>
        </p:nvPicPr>
        <p:blipFill>
          <a:blip r:embed="rId7" cstate="print"/>
          <a:srcRect/>
          <a:stretch>
            <a:fillRect/>
          </a:stretch>
        </p:blipFill>
        <p:spPr bwMode="auto">
          <a:xfrm>
            <a:off x="7092280" y="3356992"/>
            <a:ext cx="1872208" cy="3284984"/>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638"/>
            <a:ext cx="7498080" cy="778098"/>
          </a:xfrm>
        </p:spPr>
        <p:txBody>
          <a:bodyPr>
            <a:normAutofit fontScale="90000"/>
          </a:bodyPr>
          <a:lstStyle/>
          <a:p>
            <a:pPr algn="ctr"/>
            <a:r>
              <a:rPr lang="uk-UA" sz="3200" dirty="0" smtClean="0">
                <a:solidFill>
                  <a:srgbClr val="FF0000"/>
                </a:solidFill>
                <a:latin typeface="Constantia" pitchFamily="18" charset="0"/>
              </a:rPr>
              <a:t>Режимні моменти з молодшими дошкільнятами</a:t>
            </a:r>
            <a:endParaRPr lang="uk-UA" sz="3200" dirty="0">
              <a:solidFill>
                <a:srgbClr val="FF0000"/>
              </a:solidFill>
              <a:latin typeface="Constantia" pitchFamily="18" charset="0"/>
            </a:endParaRPr>
          </a:p>
        </p:txBody>
      </p:sp>
      <p:pic>
        <p:nvPicPr>
          <p:cNvPr id="4" name="Picture 5" descr="D:\ФОТО 2017\група\IMG_20171211_154631.jpg"/>
          <p:cNvPicPr>
            <a:picLocks noGrp="1" noChangeAspect="1" noChangeArrowheads="1"/>
          </p:cNvPicPr>
          <p:nvPr>
            <p:ph idx="1"/>
          </p:nvPr>
        </p:nvPicPr>
        <p:blipFill>
          <a:blip r:embed="rId2" cstate="print"/>
          <a:stretch>
            <a:fillRect/>
          </a:stretch>
        </p:blipFill>
        <p:spPr bwMode="auto">
          <a:xfrm>
            <a:off x="1043608" y="1196752"/>
            <a:ext cx="4315817" cy="2535340"/>
          </a:xfrm>
          <a:prstGeom prst="rect">
            <a:avLst/>
          </a:prstGeom>
          <a:noFill/>
        </p:spPr>
      </p:pic>
      <p:pic>
        <p:nvPicPr>
          <p:cNvPr id="4099" name="Picture 3" descr="C:\Users\TS76\Desktop\ф0то 2019\ВИПУСКНИЙ19\серпень\IMG_20190827_154031_HDR.jpg"/>
          <p:cNvPicPr>
            <a:picLocks noChangeAspect="1" noChangeArrowheads="1"/>
          </p:cNvPicPr>
          <p:nvPr/>
        </p:nvPicPr>
        <p:blipFill>
          <a:blip r:embed="rId3" cstate="print"/>
          <a:srcRect/>
          <a:stretch>
            <a:fillRect/>
          </a:stretch>
        </p:blipFill>
        <p:spPr bwMode="auto">
          <a:xfrm>
            <a:off x="1043608" y="3501008"/>
            <a:ext cx="4536505" cy="3096344"/>
          </a:xfrm>
          <a:prstGeom prst="rect">
            <a:avLst/>
          </a:prstGeom>
          <a:noFill/>
        </p:spPr>
      </p:pic>
      <p:pic>
        <p:nvPicPr>
          <p:cNvPr id="4101" name="Picture 5" descr="C:\Users\TS76\Desktop\ф0то 2019\ВИПУСКНИЙ19\серпень\IMG_20190827_150806.jpg"/>
          <p:cNvPicPr>
            <a:picLocks noChangeAspect="1" noChangeArrowheads="1"/>
          </p:cNvPicPr>
          <p:nvPr/>
        </p:nvPicPr>
        <p:blipFill>
          <a:blip r:embed="rId4" cstate="print"/>
          <a:srcRect/>
          <a:stretch>
            <a:fillRect/>
          </a:stretch>
        </p:blipFill>
        <p:spPr bwMode="auto">
          <a:xfrm>
            <a:off x="5364088" y="1052736"/>
            <a:ext cx="3779912" cy="2808312"/>
          </a:xfrm>
          <a:prstGeom prst="rect">
            <a:avLst/>
          </a:prstGeom>
          <a:noFill/>
        </p:spPr>
      </p:pic>
      <p:pic>
        <p:nvPicPr>
          <p:cNvPr id="1026" name="Picture 2" descr="C:\Users\TS76\Desktop\фото до презентації\IMG_20200206_102323.jpg"/>
          <p:cNvPicPr>
            <a:picLocks noChangeAspect="1" noChangeArrowheads="1"/>
          </p:cNvPicPr>
          <p:nvPr/>
        </p:nvPicPr>
        <p:blipFill>
          <a:blip r:embed="rId5" cstate="print"/>
          <a:srcRect/>
          <a:stretch>
            <a:fillRect/>
          </a:stretch>
        </p:blipFill>
        <p:spPr bwMode="auto">
          <a:xfrm>
            <a:off x="5364088" y="3501008"/>
            <a:ext cx="3779912" cy="3096344"/>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47664" y="332656"/>
            <a:ext cx="7340352" cy="1224136"/>
          </a:xfrm>
        </p:spPr>
        <p:txBody>
          <a:bodyPr>
            <a:normAutofit/>
          </a:bodyPr>
          <a:lstStyle/>
          <a:p>
            <a:pPr algn="ctr"/>
            <a:endParaRPr lang="uk-UA" sz="3600" dirty="0">
              <a:latin typeface="Constantia" pitchFamily="18" charset="0"/>
            </a:endParaRPr>
          </a:p>
        </p:txBody>
      </p:sp>
      <p:sp>
        <p:nvSpPr>
          <p:cNvPr id="3" name="Подзаголовок 2"/>
          <p:cNvSpPr>
            <a:spLocks noGrp="1"/>
          </p:cNvSpPr>
          <p:nvPr>
            <p:ph type="subTitle" idx="1"/>
          </p:nvPr>
        </p:nvSpPr>
        <p:spPr>
          <a:xfrm>
            <a:off x="1619672" y="548680"/>
            <a:ext cx="7524328" cy="576064"/>
          </a:xfrm>
        </p:spPr>
        <p:txBody>
          <a:bodyPr>
            <a:normAutofit/>
          </a:bodyPr>
          <a:lstStyle/>
          <a:p>
            <a:r>
              <a:rPr lang="uk-UA" sz="2800" b="1" dirty="0" smtClean="0">
                <a:solidFill>
                  <a:srgbClr val="FF0000"/>
                </a:solidFill>
                <a:latin typeface="Constantia" pitchFamily="18" charset="0"/>
              </a:rPr>
              <a:t>2016 рік</a:t>
            </a:r>
          </a:p>
        </p:txBody>
      </p:sp>
      <p:pic>
        <p:nvPicPr>
          <p:cNvPr id="4" name="Рисунок 3" descr="http://baniunyndnz.klasna.com/uploads/editor/7804/490673/sitepage_7/images/dsc08382.jpg"/>
          <p:cNvPicPr/>
          <p:nvPr/>
        </p:nvPicPr>
        <p:blipFill>
          <a:blip r:embed="rId3" cstate="print"/>
          <a:srcRect/>
          <a:stretch>
            <a:fillRect/>
          </a:stretch>
        </p:blipFill>
        <p:spPr bwMode="auto">
          <a:xfrm>
            <a:off x="1547664" y="1052736"/>
            <a:ext cx="7344816" cy="5436096"/>
          </a:xfrm>
          <a:prstGeom prst="rect">
            <a:avLst/>
          </a:prstGeom>
          <a:noFill/>
          <a:ln w="9525">
            <a:noFill/>
            <a:miter lim="800000"/>
            <a:headEnd/>
            <a:tailEnd/>
          </a:ln>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b="1" i="1" dirty="0" smtClean="0">
                <a:solidFill>
                  <a:srgbClr val="FF0000"/>
                </a:solidFill>
                <a:latin typeface="Constantia" pitchFamily="18" charset="0"/>
              </a:rPr>
              <a:t>Участь у конкурсі</a:t>
            </a:r>
            <a:endParaRPr lang="uk-UA" b="1" i="1" dirty="0">
              <a:solidFill>
                <a:srgbClr val="FF0000"/>
              </a:solidFill>
              <a:latin typeface="Constantia" pitchFamily="18" charset="0"/>
            </a:endParaRPr>
          </a:p>
        </p:txBody>
      </p:sp>
      <p:pic>
        <p:nvPicPr>
          <p:cNvPr id="1026" name="Picture 2" descr="C:\Users\TS76\Desktop\IMG_20200214_112340.jpg"/>
          <p:cNvPicPr>
            <a:picLocks noGrp="1" noChangeAspect="1" noChangeArrowheads="1"/>
          </p:cNvPicPr>
          <p:nvPr>
            <p:ph idx="1"/>
          </p:nvPr>
        </p:nvPicPr>
        <p:blipFill>
          <a:blip r:embed="rId2" cstate="print"/>
          <a:stretch>
            <a:fillRect/>
          </a:stretch>
        </p:blipFill>
        <p:spPr bwMode="auto">
          <a:xfrm>
            <a:off x="1984375" y="1447800"/>
            <a:ext cx="6400800" cy="4800600"/>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043608" y="260648"/>
            <a:ext cx="7776864" cy="1368152"/>
          </a:xfrm>
        </p:spPr>
        <p:txBody>
          <a:bodyPr>
            <a:normAutofit fontScale="90000"/>
          </a:bodyPr>
          <a:lstStyle/>
          <a:p>
            <a:pPr algn="ctr"/>
            <a:r>
              <a:rPr lang="uk-UA" sz="2800" dirty="0" smtClean="0">
                <a:solidFill>
                  <a:srgbClr val="FF0000"/>
                </a:solidFill>
                <a:latin typeface="Constantia" pitchFamily="18" charset="0"/>
              </a:rPr>
              <a:t>Завдяки участі в </a:t>
            </a:r>
            <a:r>
              <a:rPr lang="uk-UA" sz="2800" dirty="0" err="1" smtClean="0">
                <a:solidFill>
                  <a:srgbClr val="FF0000"/>
                </a:solidFill>
                <a:latin typeface="Constantia" pitchFamily="18" charset="0"/>
              </a:rPr>
              <a:t>мікропроєкті</a:t>
            </a:r>
            <a:r>
              <a:rPr lang="uk-UA" sz="2800" dirty="0" smtClean="0">
                <a:solidFill>
                  <a:srgbClr val="FF0000"/>
                </a:solidFill>
                <a:latin typeface="Constantia" pitchFamily="18" charset="0"/>
              </a:rPr>
              <a:t> місцевого розвитку в дошкільному закладі проведено капітальний ремонт покрівлі,заміну вхідних дверей</a:t>
            </a:r>
            <a:endParaRPr lang="uk-UA" sz="2800" dirty="0">
              <a:solidFill>
                <a:srgbClr val="FF0000"/>
              </a:solidFill>
              <a:latin typeface="Constantia" pitchFamily="18" charset="0"/>
            </a:endParaRPr>
          </a:p>
        </p:txBody>
      </p:sp>
      <p:sp>
        <p:nvSpPr>
          <p:cNvPr id="3" name="Подзаголовок 2"/>
          <p:cNvSpPr>
            <a:spLocks noGrp="1"/>
          </p:cNvSpPr>
          <p:nvPr>
            <p:ph type="subTitle" idx="1"/>
          </p:nvPr>
        </p:nvSpPr>
        <p:spPr/>
        <p:txBody>
          <a:bodyPr/>
          <a:lstStyle/>
          <a:p>
            <a:endParaRPr lang="uk-UA"/>
          </a:p>
        </p:txBody>
      </p:sp>
      <p:pic>
        <p:nvPicPr>
          <p:cNvPr id="5" name="Рисунок 4" descr="http://baniunyndnz.klasna.com/uploads/editor/7804/490673/sitepage_10/images/img_20180125_114557.jpg"/>
          <p:cNvPicPr/>
          <p:nvPr/>
        </p:nvPicPr>
        <p:blipFill>
          <a:blip r:embed="rId3" cstate="print"/>
          <a:srcRect/>
          <a:stretch>
            <a:fillRect/>
          </a:stretch>
        </p:blipFill>
        <p:spPr bwMode="auto">
          <a:xfrm>
            <a:off x="1331640" y="1844824"/>
            <a:ext cx="7488832" cy="4536504"/>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27584" y="548680"/>
            <a:ext cx="7772400" cy="1470025"/>
          </a:xfrm>
        </p:spPr>
        <p:txBody>
          <a:bodyPr/>
          <a:lstStyle/>
          <a:p>
            <a:endParaRPr lang="uk-UA" dirty="0"/>
          </a:p>
        </p:txBody>
      </p:sp>
      <p:sp>
        <p:nvSpPr>
          <p:cNvPr id="3" name="Подзаголовок 2"/>
          <p:cNvSpPr>
            <a:spLocks noGrp="1"/>
          </p:cNvSpPr>
          <p:nvPr>
            <p:ph type="subTitle" idx="1"/>
          </p:nvPr>
        </p:nvSpPr>
        <p:spPr/>
        <p:txBody>
          <a:bodyPr/>
          <a:lstStyle/>
          <a:p>
            <a:endParaRPr lang="uk-UA" dirty="0"/>
          </a:p>
        </p:txBody>
      </p:sp>
      <p:pic>
        <p:nvPicPr>
          <p:cNvPr id="1026" name="Picture 2" descr="C:\Users\TS76\Desktop\IMG_20200214_112326.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476673"/>
            <a:ext cx="7772400" cy="720079"/>
          </a:xfrm>
        </p:spPr>
        <p:txBody>
          <a:bodyPr>
            <a:noAutofit/>
          </a:bodyPr>
          <a:lstStyle/>
          <a:p>
            <a:pPr algn="ctr"/>
            <a:r>
              <a:rPr lang="uk-UA" sz="2800" dirty="0" smtClean="0">
                <a:solidFill>
                  <a:srgbClr val="FF0000"/>
                </a:solidFill>
                <a:latin typeface="Constantia" pitchFamily="18" charset="0"/>
              </a:rPr>
              <a:t>Завдяки участі в </a:t>
            </a:r>
            <a:r>
              <a:rPr lang="uk-UA" sz="2800" dirty="0" err="1" smtClean="0">
                <a:solidFill>
                  <a:srgbClr val="FF0000"/>
                </a:solidFill>
                <a:latin typeface="Constantia" pitchFamily="18" charset="0"/>
              </a:rPr>
              <a:t>мікропроєкті</a:t>
            </a:r>
            <a:r>
              <a:rPr lang="uk-UA" sz="2800" dirty="0" smtClean="0">
                <a:solidFill>
                  <a:srgbClr val="FF0000"/>
                </a:solidFill>
                <a:latin typeface="Constantia" pitchFamily="18" charset="0"/>
              </a:rPr>
              <a:t> місцевого розвитку проведено  утеплення фасаду ДНЗ</a:t>
            </a:r>
            <a:endParaRPr lang="uk-UA" sz="2800" dirty="0">
              <a:solidFill>
                <a:srgbClr val="FF0000"/>
              </a:solidFill>
              <a:latin typeface="Constantia" pitchFamily="18" charset="0"/>
            </a:endParaRPr>
          </a:p>
        </p:txBody>
      </p:sp>
      <p:sp>
        <p:nvSpPr>
          <p:cNvPr id="3" name="Подзаголовок 2"/>
          <p:cNvSpPr>
            <a:spLocks noGrp="1"/>
          </p:cNvSpPr>
          <p:nvPr>
            <p:ph type="subTitle" idx="1"/>
          </p:nvPr>
        </p:nvSpPr>
        <p:spPr>
          <a:xfrm>
            <a:off x="1371600" y="2420888"/>
            <a:ext cx="6400800" cy="3217912"/>
          </a:xfrm>
        </p:spPr>
        <p:txBody>
          <a:bodyPr/>
          <a:lstStyle/>
          <a:p>
            <a:endParaRPr lang="uk-UA" dirty="0"/>
          </a:p>
        </p:txBody>
      </p:sp>
      <p:pic>
        <p:nvPicPr>
          <p:cNvPr id="5" name="Рисунок 4" descr="http://baniunyndnz.klasna.com/uploads/editor/7804/490673/sitepage_10/images/img_9b31a8015e909c33d94a88d0a91c0016_v.jpg">
            <a:hlinkClick r:id="rId3"/>
          </p:cNvPr>
          <p:cNvPicPr/>
          <p:nvPr/>
        </p:nvPicPr>
        <p:blipFill>
          <a:blip r:embed="rId4" cstate="print"/>
          <a:srcRect/>
          <a:stretch>
            <a:fillRect/>
          </a:stretch>
        </p:blipFill>
        <p:spPr bwMode="auto">
          <a:xfrm>
            <a:off x="1115616" y="1196752"/>
            <a:ext cx="3024336" cy="3384376"/>
          </a:xfrm>
          <a:prstGeom prst="rect">
            <a:avLst/>
          </a:prstGeom>
          <a:noFill/>
          <a:ln w="9525">
            <a:noFill/>
            <a:miter lim="800000"/>
            <a:headEnd/>
            <a:tailEnd/>
          </a:ln>
        </p:spPr>
      </p:pic>
      <p:pic>
        <p:nvPicPr>
          <p:cNvPr id="6" name="Рисунок 5" descr="http://baniunyndnz.klasna.com/uploads/editor/7804/490673/sitepage_10/images/img_20200117_131452_1_.jpg">
            <a:hlinkClick r:id="rId3"/>
          </p:cNvPr>
          <p:cNvPicPr/>
          <p:nvPr/>
        </p:nvPicPr>
        <p:blipFill>
          <a:blip r:embed="rId5" cstate="print"/>
          <a:srcRect/>
          <a:stretch>
            <a:fillRect/>
          </a:stretch>
        </p:blipFill>
        <p:spPr bwMode="auto">
          <a:xfrm>
            <a:off x="5436096" y="3429000"/>
            <a:ext cx="3384376" cy="3168352"/>
          </a:xfrm>
          <a:prstGeom prst="rect">
            <a:avLst/>
          </a:prstGeom>
          <a:noFill/>
          <a:ln w="9525">
            <a:noFill/>
            <a:miter lim="800000"/>
            <a:headEnd/>
            <a:tailEnd/>
          </a:ln>
        </p:spPr>
      </p:pic>
      <p:pic>
        <p:nvPicPr>
          <p:cNvPr id="8" name="Picture 2" descr="http://baniunyndnz.klasna.com/uploads/editor/7804/490673/sitepage_10/images/img_f57e5731a5bb6d771e5ed57f14dcc089_v.jpg">
            <a:hlinkClick r:id="rId3"/>
          </p:cNvPr>
          <p:cNvPicPr>
            <a:picLocks noChangeAspect="1" noChangeArrowheads="1"/>
          </p:cNvPicPr>
          <p:nvPr/>
        </p:nvPicPr>
        <p:blipFill>
          <a:blip r:embed="rId6" cstate="print"/>
          <a:srcRect/>
          <a:stretch>
            <a:fillRect/>
          </a:stretch>
        </p:blipFill>
        <p:spPr bwMode="auto">
          <a:xfrm>
            <a:off x="1115616" y="3933056"/>
            <a:ext cx="4320480" cy="2636168"/>
          </a:xfrm>
          <a:prstGeom prst="rect">
            <a:avLst/>
          </a:prstGeom>
          <a:noFill/>
        </p:spPr>
      </p:pic>
      <p:pic>
        <p:nvPicPr>
          <p:cNvPr id="1027" name="Picture 3" descr="C:\Users\TS76\Desktop\IMG_20200217_113450.jpg"/>
          <p:cNvPicPr>
            <a:picLocks noChangeAspect="1" noChangeArrowheads="1"/>
          </p:cNvPicPr>
          <p:nvPr/>
        </p:nvPicPr>
        <p:blipFill>
          <a:blip r:embed="rId7" cstate="print"/>
          <a:srcRect/>
          <a:stretch>
            <a:fillRect/>
          </a:stretch>
        </p:blipFill>
        <p:spPr bwMode="auto">
          <a:xfrm>
            <a:off x="6444208" y="1124744"/>
            <a:ext cx="2376264" cy="2592288"/>
          </a:xfrm>
          <a:prstGeom prst="rect">
            <a:avLst/>
          </a:prstGeom>
          <a:noFill/>
        </p:spPr>
      </p:pic>
      <p:pic>
        <p:nvPicPr>
          <p:cNvPr id="1028" name="Picture 4" descr="C:\Users\TS76\Desktop\IMG_20200217_112025.jpg"/>
          <p:cNvPicPr>
            <a:picLocks noChangeAspect="1" noChangeArrowheads="1"/>
          </p:cNvPicPr>
          <p:nvPr/>
        </p:nvPicPr>
        <p:blipFill>
          <a:blip r:embed="rId8" cstate="print"/>
          <a:srcRect/>
          <a:stretch>
            <a:fillRect/>
          </a:stretch>
        </p:blipFill>
        <p:spPr bwMode="auto">
          <a:xfrm>
            <a:off x="3851920" y="1196752"/>
            <a:ext cx="2610290" cy="3480387"/>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uk-UA" sz="5400" dirty="0" smtClean="0">
                <a:solidFill>
                  <a:srgbClr val="FF0000"/>
                </a:solidFill>
                <a:latin typeface="Constantia" pitchFamily="18" charset="0"/>
              </a:rPr>
              <a:t>Звіт керівника</a:t>
            </a:r>
            <a:endParaRPr lang="uk-UA" sz="5400" dirty="0">
              <a:solidFill>
                <a:srgbClr val="FF0000"/>
              </a:solidFill>
              <a:latin typeface="Constantia" pitchFamily="18" charset="0"/>
            </a:endParaRPr>
          </a:p>
        </p:txBody>
      </p:sp>
      <p:sp>
        <p:nvSpPr>
          <p:cNvPr id="4" name="Содержимое 3"/>
          <p:cNvSpPr>
            <a:spLocks noGrp="1"/>
          </p:cNvSpPr>
          <p:nvPr>
            <p:ph idx="1"/>
          </p:nvPr>
        </p:nvSpPr>
        <p:spPr/>
        <p:txBody>
          <a:bodyPr>
            <a:normAutofit/>
          </a:bodyPr>
          <a:lstStyle/>
          <a:p>
            <a:pPr algn="just"/>
            <a:r>
              <a:rPr lang="uk-UA" sz="2800" dirty="0" smtClean="0">
                <a:latin typeface="Constantia" pitchFamily="18" charset="0"/>
              </a:rPr>
              <a:t>На підставі наказу Міністерства освіти і науки України від 23.03.2005 р. №178, відповідно до  «Положення про порядок звітування керівників дошкільних, загальноосвітніх та професійно – технічних навчальних закладів перед педагогічним колективом та громадськістю» в дошкільному закладі щорічно проводиться звітування керівника.</a:t>
            </a:r>
            <a:endParaRPr lang="uk-UA" sz="2800" dirty="0">
              <a:latin typeface="Constantia" pitchFamily="18"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uk-UA" dirty="0"/>
          </a:p>
        </p:txBody>
      </p:sp>
      <p:sp>
        <p:nvSpPr>
          <p:cNvPr id="3" name="Подзаголовок 2"/>
          <p:cNvSpPr>
            <a:spLocks noGrp="1"/>
          </p:cNvSpPr>
          <p:nvPr>
            <p:ph type="subTitle" idx="1"/>
          </p:nvPr>
        </p:nvSpPr>
        <p:spPr>
          <a:xfrm>
            <a:off x="1475656" y="332656"/>
            <a:ext cx="7406640" cy="792088"/>
          </a:xfrm>
        </p:spPr>
        <p:txBody>
          <a:bodyPr>
            <a:normAutofit/>
          </a:bodyPr>
          <a:lstStyle/>
          <a:p>
            <a:r>
              <a:rPr lang="uk-UA" sz="2800" dirty="0" smtClean="0">
                <a:solidFill>
                  <a:srgbClr val="FF0000"/>
                </a:solidFill>
                <a:latin typeface="Constantia" pitchFamily="18" charset="0"/>
              </a:rPr>
              <a:t>2017 рік          Звіт керівника</a:t>
            </a:r>
            <a:endParaRPr lang="uk-UA" sz="2800" dirty="0">
              <a:solidFill>
                <a:srgbClr val="FF0000"/>
              </a:solidFill>
              <a:latin typeface="Constantia" pitchFamily="18" charset="0"/>
            </a:endParaRPr>
          </a:p>
        </p:txBody>
      </p:sp>
      <p:pic>
        <p:nvPicPr>
          <p:cNvPr id="1027" name="Picture 3" descr="C:\Users\TS76\Desktop\Звіти кепівника\DSC00029.JPG"/>
          <p:cNvPicPr>
            <a:picLocks noChangeAspect="1" noChangeArrowheads="1"/>
          </p:cNvPicPr>
          <p:nvPr/>
        </p:nvPicPr>
        <p:blipFill>
          <a:blip r:embed="rId3" cstate="print"/>
          <a:srcRect/>
          <a:stretch>
            <a:fillRect/>
          </a:stretch>
        </p:blipFill>
        <p:spPr bwMode="auto">
          <a:xfrm>
            <a:off x="1043608" y="764704"/>
            <a:ext cx="4320480" cy="3933056"/>
          </a:xfrm>
          <a:prstGeom prst="rect">
            <a:avLst/>
          </a:prstGeom>
          <a:noFill/>
        </p:spPr>
      </p:pic>
      <p:pic>
        <p:nvPicPr>
          <p:cNvPr id="1028" name="Picture 4" descr="C:\Users\TS76\Desktop\Звіти кепівника\DSC00043.JPG"/>
          <p:cNvPicPr>
            <a:picLocks noChangeAspect="1" noChangeArrowheads="1"/>
          </p:cNvPicPr>
          <p:nvPr/>
        </p:nvPicPr>
        <p:blipFill>
          <a:blip r:embed="rId4" cstate="print"/>
          <a:srcRect/>
          <a:stretch>
            <a:fillRect/>
          </a:stretch>
        </p:blipFill>
        <p:spPr bwMode="auto">
          <a:xfrm>
            <a:off x="5292080" y="2852936"/>
            <a:ext cx="3574221" cy="3816424"/>
          </a:xfrm>
          <a:prstGeom prst="rect">
            <a:avLst/>
          </a:prstGeom>
          <a:noFill/>
        </p:spPr>
      </p:pic>
      <p:pic>
        <p:nvPicPr>
          <p:cNvPr id="1029" name="Picture 5" descr="C:\Users\TS76\Desktop\Звіти кепівника\DSC00043.JPG"/>
          <p:cNvPicPr>
            <a:picLocks noChangeAspect="1" noChangeArrowheads="1"/>
          </p:cNvPicPr>
          <p:nvPr/>
        </p:nvPicPr>
        <p:blipFill>
          <a:blip r:embed="rId5" cstate="print"/>
          <a:srcRect/>
          <a:stretch>
            <a:fillRect/>
          </a:stretch>
        </p:blipFill>
        <p:spPr bwMode="auto">
          <a:xfrm>
            <a:off x="1043608" y="3933056"/>
            <a:ext cx="4104456" cy="2780928"/>
          </a:xfrm>
          <a:prstGeom prst="rect">
            <a:avLst/>
          </a:prstGeom>
          <a:noFill/>
        </p:spPr>
      </p:pic>
      <p:pic>
        <p:nvPicPr>
          <p:cNvPr id="1030" name="Picture 6" descr="C:\Users\TS76\Desktop\Звіти кепівника\DSC00034.JPG"/>
          <p:cNvPicPr>
            <a:picLocks noChangeAspect="1" noChangeArrowheads="1"/>
          </p:cNvPicPr>
          <p:nvPr/>
        </p:nvPicPr>
        <p:blipFill>
          <a:blip r:embed="rId6" cstate="print"/>
          <a:srcRect/>
          <a:stretch>
            <a:fillRect/>
          </a:stretch>
        </p:blipFill>
        <p:spPr bwMode="auto">
          <a:xfrm>
            <a:off x="5364088" y="764703"/>
            <a:ext cx="3528392" cy="2988333"/>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620688"/>
            <a:ext cx="7498080" cy="796950"/>
          </a:xfrm>
        </p:spPr>
        <p:txBody>
          <a:bodyPr>
            <a:noAutofit/>
          </a:bodyPr>
          <a:lstStyle/>
          <a:p>
            <a:pPr algn="ctr"/>
            <a:r>
              <a:rPr lang="uk-UA" sz="5400" dirty="0" smtClean="0">
                <a:solidFill>
                  <a:srgbClr val="FF0000"/>
                </a:solidFill>
                <a:latin typeface="Constantia" pitchFamily="18" charset="0"/>
              </a:rPr>
              <a:t>Дякую за увагу!</a:t>
            </a:r>
            <a:br>
              <a:rPr lang="uk-UA" sz="5400" dirty="0" smtClean="0">
                <a:solidFill>
                  <a:srgbClr val="FF0000"/>
                </a:solidFill>
                <a:latin typeface="Constantia" pitchFamily="18" charset="0"/>
              </a:rPr>
            </a:br>
            <a:endParaRPr lang="uk-UA" sz="5400" dirty="0"/>
          </a:p>
        </p:txBody>
      </p:sp>
      <p:sp>
        <p:nvSpPr>
          <p:cNvPr id="4" name="Содержимое 3"/>
          <p:cNvSpPr>
            <a:spLocks noGrp="1"/>
          </p:cNvSpPr>
          <p:nvPr>
            <p:ph idx="1"/>
          </p:nvPr>
        </p:nvSpPr>
        <p:spPr/>
        <p:txBody>
          <a:bodyPr>
            <a:normAutofit/>
          </a:bodyPr>
          <a:lstStyle/>
          <a:p>
            <a:pPr algn="ctr"/>
            <a:endParaRPr lang="uk-UA" sz="9600" dirty="0">
              <a:solidFill>
                <a:srgbClr val="FF0000"/>
              </a:solidFill>
              <a:latin typeface="Constantia" pitchFamily="18" charset="0"/>
            </a:endParaRPr>
          </a:p>
        </p:txBody>
      </p:sp>
      <p:pic>
        <p:nvPicPr>
          <p:cNvPr id="2050" name="Picture 2" descr="C:\Users\TS76\Desktop\7589c1f4f1f8344f93d1bb77f01666bb.jpg"/>
          <p:cNvPicPr>
            <a:picLocks noChangeAspect="1" noChangeArrowheads="1"/>
          </p:cNvPicPr>
          <p:nvPr/>
        </p:nvPicPr>
        <p:blipFill>
          <a:blip r:embed="rId2" cstate="print"/>
          <a:srcRect/>
          <a:stretch>
            <a:fillRect/>
          </a:stretch>
        </p:blipFill>
        <p:spPr bwMode="auto">
          <a:xfrm>
            <a:off x="1115617" y="1268761"/>
            <a:ext cx="7848871" cy="5448222"/>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31640" y="0"/>
            <a:ext cx="7602048" cy="836712"/>
          </a:xfrm>
        </p:spPr>
        <p:txBody>
          <a:bodyPr>
            <a:normAutofit fontScale="90000"/>
          </a:bodyPr>
          <a:lstStyle/>
          <a:p>
            <a:pPr algn="ctr"/>
            <a:r>
              <a:rPr lang="uk-UA" sz="3100" b="1" dirty="0" smtClean="0">
                <a:latin typeface="Constantia" pitchFamily="18" charset="0"/>
              </a:rPr>
              <a:t/>
            </a:r>
            <a:br>
              <a:rPr lang="uk-UA" sz="3100" b="1" dirty="0" smtClean="0">
                <a:latin typeface="Constantia" pitchFamily="18" charset="0"/>
              </a:rPr>
            </a:br>
            <a:r>
              <a:rPr lang="uk-UA" sz="3100" b="1" dirty="0" smtClean="0">
                <a:latin typeface="Constantia" pitchFamily="18" charset="0"/>
              </a:rPr>
              <a:t/>
            </a:r>
            <a:br>
              <a:rPr lang="uk-UA" sz="3100" b="1" dirty="0" smtClean="0">
                <a:latin typeface="Constantia" pitchFamily="18" charset="0"/>
              </a:rPr>
            </a:br>
            <a:r>
              <a:rPr lang="uk-UA" sz="3100" b="1" dirty="0" smtClean="0">
                <a:solidFill>
                  <a:srgbClr val="FF0000"/>
                </a:solidFill>
                <a:latin typeface="Constantia" pitchFamily="18" charset="0"/>
              </a:rPr>
              <a:t>Районне методичне об’єднання - нарада керівників ДНЗ</a:t>
            </a:r>
            <a:r>
              <a:rPr lang="uk-UA" sz="4400" dirty="0" smtClean="0">
                <a:latin typeface="Constantia" pitchFamily="18" charset="0"/>
              </a:rPr>
              <a:t/>
            </a:r>
            <a:br>
              <a:rPr lang="uk-UA" sz="4400" dirty="0" smtClean="0">
                <a:latin typeface="Constantia" pitchFamily="18" charset="0"/>
              </a:rPr>
            </a:br>
            <a:endParaRPr lang="uk-UA" dirty="0"/>
          </a:p>
        </p:txBody>
      </p:sp>
      <p:sp>
        <p:nvSpPr>
          <p:cNvPr id="3" name="Содержимое 2"/>
          <p:cNvSpPr>
            <a:spLocks noGrp="1"/>
          </p:cNvSpPr>
          <p:nvPr>
            <p:ph idx="1"/>
          </p:nvPr>
        </p:nvSpPr>
        <p:spPr>
          <a:xfrm>
            <a:off x="1259632" y="836712"/>
            <a:ext cx="7884368" cy="6336704"/>
          </a:xfrm>
        </p:spPr>
        <p:txBody>
          <a:bodyPr>
            <a:normAutofit fontScale="25000" lnSpcReduction="20000"/>
          </a:bodyPr>
          <a:lstStyle/>
          <a:p>
            <a:pPr>
              <a:buNone/>
            </a:pPr>
            <a:r>
              <a:rPr lang="uk-UA" sz="6400" dirty="0" smtClean="0">
                <a:latin typeface="Constantia" pitchFamily="18" charset="0"/>
              </a:rPr>
              <a:t> </a:t>
            </a:r>
          </a:p>
          <a:p>
            <a:r>
              <a:rPr lang="uk-UA" sz="6400" b="1" dirty="0" smtClean="0">
                <a:latin typeface="Constantia" pitchFamily="18" charset="0"/>
              </a:rPr>
              <a:t>27.05.2015 року </a:t>
            </a:r>
            <a:r>
              <a:rPr lang="uk-UA" sz="6400" dirty="0" smtClean="0">
                <a:latin typeface="Constantia" pitchFamily="18" charset="0"/>
              </a:rPr>
              <a:t>у </a:t>
            </a:r>
            <a:r>
              <a:rPr lang="uk-UA" sz="6400" dirty="0" err="1" smtClean="0">
                <a:latin typeface="Constantia" pitchFamily="18" charset="0"/>
              </a:rPr>
              <a:t>Банюнинському</a:t>
            </a:r>
            <a:r>
              <a:rPr lang="uk-UA" sz="6400" dirty="0" smtClean="0">
                <a:latin typeface="Constantia" pitchFamily="18" charset="0"/>
              </a:rPr>
              <a:t> дошкільному навчальному закладі (завідувач </a:t>
            </a:r>
            <a:r>
              <a:rPr lang="uk-UA" sz="6400" dirty="0" err="1" smtClean="0">
                <a:latin typeface="Constantia" pitchFamily="18" charset="0"/>
              </a:rPr>
              <a:t>Вінчур</a:t>
            </a:r>
            <a:r>
              <a:rPr lang="uk-UA" sz="6400" dirty="0" smtClean="0">
                <a:latin typeface="Constantia" pitchFamily="18" charset="0"/>
              </a:rPr>
              <a:t> Н.В.) відбулося районне методичне об’єднання – нарада керівників ДНЗ, вихователів-методистів, заступників директорів НВК.</a:t>
            </a:r>
          </a:p>
          <a:p>
            <a:r>
              <a:rPr lang="ru-RU" sz="6400" dirty="0" smtClean="0">
                <a:latin typeface="Constantia" pitchFamily="18" charset="0"/>
              </a:rPr>
              <a:t>Тема методичного </a:t>
            </a:r>
            <a:r>
              <a:rPr lang="ru-RU" sz="6400" dirty="0" err="1" smtClean="0">
                <a:latin typeface="Constantia" pitchFamily="18" charset="0"/>
              </a:rPr>
              <a:t>об’єднання</a:t>
            </a:r>
            <a:r>
              <a:rPr lang="ru-RU" sz="6400" dirty="0" smtClean="0">
                <a:latin typeface="Constantia" pitchFamily="18" charset="0"/>
              </a:rPr>
              <a:t>: «</a:t>
            </a:r>
            <a:r>
              <a:rPr lang="ru-RU" sz="6400" dirty="0" err="1" smtClean="0">
                <a:latin typeface="Constantia" pitchFamily="18" charset="0"/>
              </a:rPr>
              <a:t>Народні</a:t>
            </a:r>
            <a:r>
              <a:rPr lang="ru-RU" sz="6400" dirty="0" smtClean="0">
                <a:latin typeface="Constantia" pitchFamily="18" charset="0"/>
              </a:rPr>
              <a:t> </a:t>
            </a:r>
            <a:r>
              <a:rPr lang="ru-RU" sz="6400" dirty="0" err="1" smtClean="0">
                <a:latin typeface="Constantia" pitchFamily="18" charset="0"/>
              </a:rPr>
              <a:t>традиції</a:t>
            </a:r>
            <a:r>
              <a:rPr lang="ru-RU" sz="6400" dirty="0" smtClean="0">
                <a:latin typeface="Constantia" pitchFamily="18" charset="0"/>
              </a:rPr>
              <a:t>, </a:t>
            </a:r>
            <a:r>
              <a:rPr lang="ru-RU" sz="6400" dirty="0" err="1" smtClean="0">
                <a:latin typeface="Constantia" pitchFamily="18" charset="0"/>
              </a:rPr>
              <a:t>забезпечення</a:t>
            </a:r>
            <a:r>
              <a:rPr lang="ru-RU" sz="6400" dirty="0" smtClean="0">
                <a:latin typeface="Constantia" pitchFamily="18" charset="0"/>
              </a:rPr>
              <a:t> </a:t>
            </a:r>
            <a:r>
              <a:rPr lang="ru-RU" sz="6400" dirty="0" err="1" smtClean="0">
                <a:latin typeface="Constantia" pitchFamily="18" charset="0"/>
              </a:rPr>
              <a:t>духовної</a:t>
            </a:r>
            <a:r>
              <a:rPr lang="ru-RU" sz="6400" dirty="0" smtClean="0">
                <a:latin typeface="Constantia" pitchFamily="18" charset="0"/>
              </a:rPr>
              <a:t> </a:t>
            </a:r>
            <a:r>
              <a:rPr lang="ru-RU" sz="6400" dirty="0" err="1" smtClean="0">
                <a:latin typeface="Constantia" pitchFamily="18" charset="0"/>
              </a:rPr>
              <a:t>єдності</a:t>
            </a:r>
            <a:r>
              <a:rPr lang="ru-RU" sz="6400" dirty="0" smtClean="0">
                <a:latin typeface="Constantia" pitchFamily="18" charset="0"/>
              </a:rPr>
              <a:t> </a:t>
            </a:r>
            <a:r>
              <a:rPr lang="ru-RU" sz="6400" dirty="0" err="1" smtClean="0">
                <a:latin typeface="Constantia" pitchFamily="18" charset="0"/>
              </a:rPr>
              <a:t>поколінь</a:t>
            </a:r>
            <a:r>
              <a:rPr lang="ru-RU" sz="6400" dirty="0" smtClean="0">
                <a:latin typeface="Constantia" pitchFamily="18" charset="0"/>
              </a:rPr>
              <a:t>». </a:t>
            </a:r>
            <a:r>
              <a:rPr lang="ru-RU" sz="6400" dirty="0" err="1" smtClean="0">
                <a:latin typeface="Constantia" pitchFamily="18" charset="0"/>
              </a:rPr>
              <a:t>Присутнім</a:t>
            </a:r>
            <a:r>
              <a:rPr lang="ru-RU" sz="6400" dirty="0" smtClean="0">
                <a:latin typeface="Constantia" pitchFamily="18" charset="0"/>
              </a:rPr>
              <a:t> </a:t>
            </a:r>
            <a:r>
              <a:rPr lang="ru-RU" sz="6400" dirty="0" err="1" smtClean="0">
                <a:latin typeface="Constantia" pitchFamily="18" charset="0"/>
              </a:rPr>
              <a:t>було</a:t>
            </a:r>
            <a:r>
              <a:rPr lang="ru-RU" sz="6400" dirty="0" smtClean="0">
                <a:latin typeface="Constantia" pitchFamily="18" charset="0"/>
              </a:rPr>
              <a:t> представлено </a:t>
            </a:r>
            <a:r>
              <a:rPr lang="ru-RU" sz="6400" dirty="0" err="1" smtClean="0">
                <a:latin typeface="Constantia" pitchFamily="18" charset="0"/>
              </a:rPr>
              <a:t>комплексне</a:t>
            </a:r>
            <a:r>
              <a:rPr lang="ru-RU" sz="6400" dirty="0" smtClean="0">
                <a:latin typeface="Constantia" pitchFamily="18" charset="0"/>
              </a:rPr>
              <a:t> </a:t>
            </a:r>
            <a:r>
              <a:rPr lang="ru-RU" sz="6400" dirty="0" err="1" smtClean="0">
                <a:latin typeface="Constantia" pitchFamily="18" charset="0"/>
              </a:rPr>
              <a:t>інтегроване</a:t>
            </a:r>
            <a:r>
              <a:rPr lang="ru-RU" sz="6400" dirty="0" smtClean="0">
                <a:latin typeface="Constantia" pitchFamily="18" charset="0"/>
              </a:rPr>
              <a:t> </a:t>
            </a:r>
            <a:r>
              <a:rPr lang="ru-RU" sz="6400" dirty="0" err="1" smtClean="0">
                <a:latin typeface="Constantia" pitchFamily="18" charset="0"/>
              </a:rPr>
              <a:t>заняття</a:t>
            </a:r>
            <a:r>
              <a:rPr lang="ru-RU" sz="6400" dirty="0" smtClean="0">
                <a:latin typeface="Constantia" pitchFamily="18" charset="0"/>
              </a:rPr>
              <a:t> в </a:t>
            </a:r>
            <a:r>
              <a:rPr lang="ru-RU" sz="6400" dirty="0" err="1" smtClean="0">
                <a:latin typeface="Constantia" pitchFamily="18" charset="0"/>
              </a:rPr>
              <a:t>різновіковій</a:t>
            </a:r>
            <a:r>
              <a:rPr lang="ru-RU" sz="6400" dirty="0" smtClean="0">
                <a:latin typeface="Constantia" pitchFamily="18" charset="0"/>
              </a:rPr>
              <a:t> </a:t>
            </a:r>
            <a:r>
              <a:rPr lang="ru-RU" sz="6400" dirty="0" err="1" smtClean="0">
                <a:latin typeface="Constantia" pitchFamily="18" charset="0"/>
              </a:rPr>
              <a:t>групі</a:t>
            </a:r>
            <a:r>
              <a:rPr lang="ru-RU" sz="6400" dirty="0" smtClean="0">
                <a:latin typeface="Constantia" pitchFamily="18" charset="0"/>
              </a:rPr>
              <a:t> на тему «</a:t>
            </a:r>
            <a:r>
              <a:rPr lang="ru-RU" sz="6400" dirty="0" err="1" smtClean="0">
                <a:latin typeface="Constantia" pitchFamily="18" charset="0"/>
              </a:rPr>
              <a:t>Весняна</a:t>
            </a:r>
            <a:r>
              <a:rPr lang="ru-RU" sz="6400" dirty="0" smtClean="0">
                <a:latin typeface="Constantia" pitchFamily="18" charset="0"/>
              </a:rPr>
              <a:t> </a:t>
            </a:r>
            <a:r>
              <a:rPr lang="ru-RU" sz="6400" dirty="0" err="1" smtClean="0">
                <a:latin typeface="Constantia" pitchFamily="18" charset="0"/>
              </a:rPr>
              <a:t>казка</a:t>
            </a:r>
            <a:r>
              <a:rPr lang="ru-RU" sz="6400" dirty="0" smtClean="0">
                <a:latin typeface="Constantia" pitchFamily="18" charset="0"/>
              </a:rPr>
              <a:t>» (</a:t>
            </a:r>
            <a:r>
              <a:rPr lang="ru-RU" sz="6400" dirty="0" err="1" smtClean="0">
                <a:latin typeface="Constantia" pitchFamily="18" charset="0"/>
              </a:rPr>
              <a:t>вихователь</a:t>
            </a:r>
            <a:r>
              <a:rPr lang="ru-RU" sz="6400" dirty="0" smtClean="0">
                <a:latin typeface="Constantia" pitchFamily="18" charset="0"/>
              </a:rPr>
              <a:t> </a:t>
            </a:r>
            <a:r>
              <a:rPr lang="ru-RU" sz="6400" dirty="0" err="1" smtClean="0">
                <a:latin typeface="Constantia" pitchFamily="18" charset="0"/>
              </a:rPr>
              <a:t>Вантух</a:t>
            </a:r>
            <a:r>
              <a:rPr lang="ru-RU" sz="6400" dirty="0" smtClean="0">
                <a:latin typeface="Constantia" pitchFamily="18" charset="0"/>
              </a:rPr>
              <a:t> О.М.), </a:t>
            </a:r>
            <a:r>
              <a:rPr lang="ru-RU" sz="6400" dirty="0" err="1" smtClean="0">
                <a:latin typeface="Constantia" pitchFamily="18" charset="0"/>
              </a:rPr>
              <a:t>презентація</a:t>
            </a:r>
            <a:r>
              <a:rPr lang="ru-RU" sz="6400" dirty="0" smtClean="0">
                <a:latin typeface="Constantia" pitchFamily="18" charset="0"/>
              </a:rPr>
              <a:t> «</a:t>
            </a:r>
            <a:r>
              <a:rPr lang="ru-RU" sz="6400" dirty="0" err="1" smtClean="0">
                <a:latin typeface="Constantia" pitchFamily="18" charset="0"/>
              </a:rPr>
              <a:t>Моє</a:t>
            </a:r>
            <a:r>
              <a:rPr lang="ru-RU" sz="6400" dirty="0" smtClean="0">
                <a:latin typeface="Constantia" pitchFamily="18" charset="0"/>
              </a:rPr>
              <a:t> </a:t>
            </a:r>
            <a:r>
              <a:rPr lang="ru-RU" sz="6400" dirty="0" err="1" smtClean="0">
                <a:latin typeface="Constantia" pitchFamily="18" charset="0"/>
              </a:rPr>
              <a:t>рідне</a:t>
            </a:r>
            <a:r>
              <a:rPr lang="ru-RU" sz="6400" dirty="0" smtClean="0">
                <a:latin typeface="Constantia" pitchFamily="18" charset="0"/>
              </a:rPr>
              <a:t> село» (</a:t>
            </a:r>
            <a:r>
              <a:rPr lang="ru-RU" sz="6400" dirty="0" err="1" smtClean="0">
                <a:latin typeface="Constantia" pitchFamily="18" charset="0"/>
              </a:rPr>
              <a:t>завідувач</a:t>
            </a:r>
            <a:r>
              <a:rPr lang="ru-RU" sz="6400" dirty="0" smtClean="0">
                <a:latin typeface="Constantia" pitchFamily="18" charset="0"/>
              </a:rPr>
              <a:t> </a:t>
            </a:r>
            <a:r>
              <a:rPr lang="ru-RU" sz="6400" dirty="0" err="1" smtClean="0">
                <a:latin typeface="Constantia" pitchFamily="18" charset="0"/>
              </a:rPr>
              <a:t>Вінчур</a:t>
            </a:r>
            <a:r>
              <a:rPr lang="ru-RU" sz="6400" dirty="0" smtClean="0">
                <a:latin typeface="Constantia" pitchFamily="18" charset="0"/>
              </a:rPr>
              <a:t> Н.В.), </a:t>
            </a:r>
            <a:r>
              <a:rPr lang="ru-RU" sz="6400" dirty="0" err="1" smtClean="0">
                <a:latin typeface="Constantia" pitchFamily="18" charset="0"/>
              </a:rPr>
              <a:t>надано</a:t>
            </a:r>
            <a:r>
              <a:rPr lang="ru-RU" sz="6400" dirty="0" smtClean="0">
                <a:latin typeface="Constantia" pitchFamily="18" charset="0"/>
              </a:rPr>
              <a:t> </a:t>
            </a:r>
            <a:r>
              <a:rPr lang="ru-RU" sz="6400" dirty="0" err="1" smtClean="0">
                <a:latin typeface="Constantia" pitchFamily="18" charset="0"/>
              </a:rPr>
              <a:t>методичні</a:t>
            </a:r>
            <a:r>
              <a:rPr lang="ru-RU" sz="6400" dirty="0" smtClean="0">
                <a:latin typeface="Constantia" pitchFamily="18" charset="0"/>
              </a:rPr>
              <a:t> </a:t>
            </a:r>
            <a:r>
              <a:rPr lang="ru-RU" sz="6400" dirty="0" err="1" smtClean="0">
                <a:latin typeface="Constantia" pitchFamily="18" charset="0"/>
              </a:rPr>
              <a:t>рекомендації</a:t>
            </a:r>
            <a:r>
              <a:rPr lang="ru-RU" sz="6400" dirty="0" smtClean="0">
                <a:latin typeface="Constantia" pitchFamily="18" charset="0"/>
              </a:rPr>
              <a:t> </a:t>
            </a:r>
            <a:r>
              <a:rPr lang="ru-RU" sz="6400" dirty="0" err="1" smtClean="0">
                <a:latin typeface="Constantia" pitchFamily="18" charset="0"/>
              </a:rPr>
              <a:t>з</a:t>
            </a:r>
            <a:r>
              <a:rPr lang="ru-RU" sz="6400" dirty="0" smtClean="0">
                <a:latin typeface="Constantia" pitchFamily="18" charset="0"/>
              </a:rPr>
              <a:t> </a:t>
            </a:r>
            <a:r>
              <a:rPr lang="ru-RU" sz="6400" dirty="0" err="1" smtClean="0">
                <a:latin typeface="Constantia" pitchFamily="18" charset="0"/>
              </a:rPr>
              <a:t>питань</a:t>
            </a:r>
            <a:r>
              <a:rPr lang="ru-RU" sz="6400" dirty="0" smtClean="0">
                <a:latin typeface="Constantia" pitchFamily="18" charset="0"/>
              </a:rPr>
              <a:t> </a:t>
            </a:r>
            <a:r>
              <a:rPr lang="ru-RU" sz="6400" dirty="0" err="1" smtClean="0">
                <a:latin typeface="Constantia" pitchFamily="18" charset="0"/>
              </a:rPr>
              <a:t>впровадження</a:t>
            </a:r>
            <a:r>
              <a:rPr lang="ru-RU" sz="6400" dirty="0" smtClean="0">
                <a:latin typeface="Constantia" pitchFamily="18" charset="0"/>
              </a:rPr>
              <a:t> </a:t>
            </a:r>
            <a:r>
              <a:rPr lang="ru-RU" sz="6400" dirty="0" err="1" smtClean="0">
                <a:latin typeface="Constantia" pitchFamily="18" charset="0"/>
              </a:rPr>
              <a:t>елементів</a:t>
            </a:r>
            <a:r>
              <a:rPr lang="ru-RU" sz="6400" dirty="0" smtClean="0">
                <a:latin typeface="Constantia" pitchFamily="18" charset="0"/>
              </a:rPr>
              <a:t> </a:t>
            </a:r>
            <a:r>
              <a:rPr lang="ru-RU" sz="6400" dirty="0" err="1" smtClean="0">
                <a:latin typeface="Constantia" pitchFamily="18" charset="0"/>
              </a:rPr>
              <a:t>етнопедагогіки</a:t>
            </a:r>
            <a:r>
              <a:rPr lang="ru-RU" sz="6400" dirty="0" smtClean="0">
                <a:latin typeface="Constantia" pitchFamily="18" charset="0"/>
              </a:rPr>
              <a:t> в практику </a:t>
            </a:r>
            <a:r>
              <a:rPr lang="ru-RU" sz="6400" dirty="0" err="1" smtClean="0">
                <a:latin typeface="Constantia" pitchFamily="18" charset="0"/>
              </a:rPr>
              <a:t>роботи</a:t>
            </a:r>
            <a:r>
              <a:rPr lang="ru-RU" sz="6400" dirty="0" smtClean="0">
                <a:latin typeface="Constantia" pitchFamily="18" charset="0"/>
              </a:rPr>
              <a:t>, проведено </a:t>
            </a:r>
            <a:r>
              <a:rPr lang="ru-RU" sz="6400" dirty="0" err="1" smtClean="0">
                <a:latin typeface="Constantia" pitchFamily="18" charset="0"/>
              </a:rPr>
              <a:t>огляд</a:t>
            </a:r>
            <a:r>
              <a:rPr lang="ru-RU" sz="6400" dirty="0" smtClean="0">
                <a:latin typeface="Constantia" pitchFamily="18" charset="0"/>
              </a:rPr>
              <a:t> </a:t>
            </a:r>
            <a:r>
              <a:rPr lang="ru-RU" sz="6400" dirty="0" err="1" smtClean="0">
                <a:latin typeface="Constantia" pitchFamily="18" charset="0"/>
              </a:rPr>
              <a:t>ігрових</a:t>
            </a:r>
            <a:r>
              <a:rPr lang="ru-RU" sz="6400" dirty="0" smtClean="0">
                <a:latin typeface="Constantia" pitchFamily="18" charset="0"/>
              </a:rPr>
              <a:t> </a:t>
            </a:r>
            <a:r>
              <a:rPr lang="ru-RU" sz="6400" dirty="0" err="1" smtClean="0">
                <a:latin typeface="Constantia" pitchFamily="18" charset="0"/>
              </a:rPr>
              <a:t>майданчиків</a:t>
            </a:r>
            <a:r>
              <a:rPr lang="ru-RU" sz="6400" dirty="0" smtClean="0">
                <a:latin typeface="Constantia" pitchFamily="18" charset="0"/>
              </a:rPr>
              <a:t>. </a:t>
            </a:r>
            <a:endParaRPr lang="uk-UA" sz="6400" dirty="0" smtClean="0">
              <a:latin typeface="Constantia" pitchFamily="18" charset="0"/>
            </a:endParaRPr>
          </a:p>
          <a:p>
            <a:r>
              <a:rPr lang="uk-UA" sz="6400" dirty="0" smtClean="0">
                <a:latin typeface="Constantia" pitchFamily="18" charset="0"/>
              </a:rPr>
              <a:t>Заняття у різновіковій групі «Весняна казка»</a:t>
            </a:r>
          </a:p>
          <a:p>
            <a:r>
              <a:rPr lang="uk-UA" sz="6400" dirty="0" smtClean="0">
                <a:latin typeface="Constantia" pitchFamily="18" charset="0"/>
              </a:rPr>
              <a:t>  Розглянуто питання:</a:t>
            </a:r>
          </a:p>
          <a:p>
            <a:r>
              <a:rPr lang="uk-UA" sz="6400" dirty="0" smtClean="0">
                <a:latin typeface="Constantia" pitchFamily="18" charset="0"/>
              </a:rPr>
              <a:t> про роботу дошкільних навчальних закладів у 2015-2016 </a:t>
            </a:r>
            <a:r>
              <a:rPr lang="uk-UA" sz="6400" dirty="0" err="1" smtClean="0">
                <a:latin typeface="Constantia" pitchFamily="18" charset="0"/>
              </a:rPr>
              <a:t>н.р</a:t>
            </a:r>
            <a:r>
              <a:rPr lang="uk-UA" sz="6400" dirty="0" smtClean="0">
                <a:latin typeface="Constantia" pitchFamily="18" charset="0"/>
              </a:rPr>
              <a:t>.;</a:t>
            </a:r>
          </a:p>
          <a:p>
            <a:r>
              <a:rPr lang="uk-UA" sz="6400" dirty="0" smtClean="0">
                <a:latin typeface="Constantia" pitchFamily="18" charset="0"/>
              </a:rPr>
              <a:t>про проведення районного фестивалю дитячої музичної творчості «Талановиті дошкільнята»;</a:t>
            </a:r>
          </a:p>
          <a:p>
            <a:r>
              <a:rPr lang="uk-UA" sz="6400" dirty="0" smtClean="0">
                <a:latin typeface="Constantia" pitchFamily="18" charset="0"/>
              </a:rPr>
              <a:t>про безпеку життя і здоров’я, організацію літнього оздоровлення дітей в ДНЗ та НВК;</a:t>
            </a:r>
          </a:p>
          <a:p>
            <a:r>
              <a:rPr lang="uk-UA" sz="6400" dirty="0" smtClean="0">
                <a:latin typeface="Constantia" pitchFamily="18" charset="0"/>
              </a:rPr>
              <a:t>щодо оплати за доступ до електронної реєстрації дітей;</a:t>
            </a:r>
          </a:p>
          <a:p>
            <a:r>
              <a:rPr lang="uk-UA" sz="6400" dirty="0" smtClean="0">
                <a:latin typeface="Constantia" pitchFamily="18" charset="0"/>
              </a:rPr>
              <a:t>про звітування керівників ДНЗ перед педагогічним колективом та громадськістю;</a:t>
            </a:r>
          </a:p>
          <a:p>
            <a:r>
              <a:rPr lang="uk-UA" sz="6400" dirty="0" smtClean="0">
                <a:latin typeface="Constantia" pitchFamily="18" charset="0"/>
              </a:rPr>
              <a:t>про облік дітей дошкільного віку;</a:t>
            </a:r>
          </a:p>
          <a:p>
            <a:r>
              <a:rPr lang="uk-UA" sz="6400" dirty="0" smtClean="0">
                <a:latin typeface="Constantia" pitchFamily="18" charset="0"/>
              </a:rPr>
              <a:t>про підсумки вивчення роботи ДНЗ.</a:t>
            </a:r>
          </a:p>
          <a:p>
            <a:r>
              <a:rPr lang="uk-UA" sz="6400" dirty="0" smtClean="0">
                <a:latin typeface="Constantia" pitchFamily="18" charset="0"/>
              </a:rPr>
              <a:t>Перед учасниками виступив сільський голова </a:t>
            </a:r>
            <a:r>
              <a:rPr lang="uk-UA" sz="6400" dirty="0" err="1" smtClean="0">
                <a:latin typeface="Constantia" pitchFamily="18" charset="0"/>
              </a:rPr>
              <a:t>Тимчишин</a:t>
            </a:r>
            <a:r>
              <a:rPr lang="uk-UA" sz="6400" dirty="0" smtClean="0">
                <a:latin typeface="Constantia" pitchFamily="18" charset="0"/>
              </a:rPr>
              <a:t> В.І., методист з дошкільної освіти </a:t>
            </a:r>
            <a:r>
              <a:rPr lang="uk-UA" sz="6400" dirty="0" err="1" smtClean="0">
                <a:latin typeface="Constantia" pitchFamily="18" charset="0"/>
              </a:rPr>
              <a:t>Магеровська</a:t>
            </a:r>
            <a:r>
              <a:rPr lang="uk-UA" sz="6400" dirty="0" smtClean="0">
                <a:latin typeface="Constantia" pitchFamily="18" charset="0"/>
              </a:rPr>
              <a:t> Н.Ф.</a:t>
            </a:r>
          </a:p>
          <a:p>
            <a:endParaRPr lang="uk-UA" sz="6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2800" dirty="0" smtClean="0">
                <a:solidFill>
                  <a:srgbClr val="FF0000"/>
                </a:solidFill>
                <a:latin typeface="Constantia" pitchFamily="18" charset="0"/>
              </a:rPr>
              <a:t>Перегляд презентації </a:t>
            </a:r>
            <a:r>
              <a:rPr lang="uk-UA" sz="2800" dirty="0" smtClean="0">
                <a:solidFill>
                  <a:srgbClr val="FF0000"/>
                </a:solidFill>
                <a:latin typeface="Constantia" pitchFamily="18" charset="0"/>
              </a:rPr>
              <a:t>  “Моє </a:t>
            </a:r>
            <a:r>
              <a:rPr lang="uk-UA" sz="2800" dirty="0" smtClean="0">
                <a:solidFill>
                  <a:srgbClr val="FF0000"/>
                </a:solidFill>
                <a:latin typeface="Constantia" pitchFamily="18" charset="0"/>
              </a:rPr>
              <a:t>рідне село”</a:t>
            </a:r>
            <a:endParaRPr lang="uk-UA" sz="2800" dirty="0">
              <a:solidFill>
                <a:srgbClr val="FF0000"/>
              </a:solidFill>
              <a:latin typeface="Constantia" pitchFamily="18" charset="0"/>
            </a:endParaRPr>
          </a:p>
        </p:txBody>
      </p:sp>
      <p:pic>
        <p:nvPicPr>
          <p:cNvPr id="1027" name="Picture 3" descr="C:\Users\TS76\Desktop\IMG_20200217_120152.jpg"/>
          <p:cNvPicPr>
            <a:picLocks noGrp="1" noChangeAspect="1" noChangeArrowheads="1"/>
          </p:cNvPicPr>
          <p:nvPr>
            <p:ph idx="1"/>
          </p:nvPr>
        </p:nvPicPr>
        <p:blipFill>
          <a:blip r:embed="rId2" cstate="print"/>
          <a:stretch>
            <a:fillRect/>
          </a:stretch>
        </p:blipFill>
        <p:spPr bwMode="auto">
          <a:xfrm>
            <a:off x="1691680" y="1094541"/>
            <a:ext cx="7128792" cy="5737809"/>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2800" dirty="0" smtClean="0">
                <a:solidFill>
                  <a:srgbClr val="FF0000"/>
                </a:solidFill>
                <a:latin typeface="Constantia" pitchFamily="18" charset="0"/>
              </a:rPr>
              <a:t>Інтегроване заняття </a:t>
            </a:r>
            <a:r>
              <a:rPr lang="uk-UA" sz="2800" dirty="0" smtClean="0">
                <a:solidFill>
                  <a:srgbClr val="FF0000"/>
                </a:solidFill>
                <a:latin typeface="Constantia" pitchFamily="18" charset="0"/>
              </a:rPr>
              <a:t>“Весняна </a:t>
            </a:r>
            <a:r>
              <a:rPr lang="uk-UA" sz="2800" dirty="0" smtClean="0">
                <a:solidFill>
                  <a:srgbClr val="FF0000"/>
                </a:solidFill>
                <a:latin typeface="Constantia" pitchFamily="18" charset="0"/>
              </a:rPr>
              <a:t>казка”</a:t>
            </a:r>
            <a:endParaRPr lang="uk-UA" sz="2800" dirty="0">
              <a:solidFill>
                <a:srgbClr val="FF0000"/>
              </a:solidFill>
              <a:latin typeface="Constantia" pitchFamily="18" charset="0"/>
            </a:endParaRPr>
          </a:p>
        </p:txBody>
      </p:sp>
      <p:pic>
        <p:nvPicPr>
          <p:cNvPr id="2050" name="Picture 2" descr="C:\Users\TS76\Desktop\IMG_20200217_120315.jpg"/>
          <p:cNvPicPr>
            <a:picLocks noGrp="1" noChangeAspect="1" noChangeArrowheads="1"/>
          </p:cNvPicPr>
          <p:nvPr>
            <p:ph idx="1"/>
          </p:nvPr>
        </p:nvPicPr>
        <p:blipFill>
          <a:blip r:embed="rId2" cstate="print"/>
          <a:stretch>
            <a:fillRect/>
          </a:stretch>
        </p:blipFill>
        <p:spPr bwMode="auto">
          <a:xfrm>
            <a:off x="1895013" y="1447800"/>
            <a:ext cx="6579524" cy="480060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dirty="0" smtClean="0">
                <a:solidFill>
                  <a:srgbClr val="FF0000"/>
                </a:solidFill>
                <a:latin typeface="Constantia" pitchFamily="18" charset="0"/>
              </a:rPr>
              <a:t>Маленькі художники</a:t>
            </a:r>
            <a:endParaRPr lang="uk-UA" dirty="0">
              <a:solidFill>
                <a:srgbClr val="FF0000"/>
              </a:solidFill>
              <a:latin typeface="Constantia" pitchFamily="18" charset="0"/>
            </a:endParaRPr>
          </a:p>
        </p:txBody>
      </p:sp>
      <p:pic>
        <p:nvPicPr>
          <p:cNvPr id="3074" name="Picture 2" descr="C:\Users\TS76\Desktop\IMG_20200217_120247.jpg"/>
          <p:cNvPicPr>
            <a:picLocks noGrp="1" noChangeAspect="1" noChangeArrowheads="1"/>
          </p:cNvPicPr>
          <p:nvPr>
            <p:ph idx="1"/>
          </p:nvPr>
        </p:nvPicPr>
        <p:blipFill>
          <a:blip r:embed="rId2" cstate="print"/>
          <a:srcRect/>
          <a:stretch>
            <a:fillRect/>
          </a:stretch>
        </p:blipFill>
        <p:spPr bwMode="auto">
          <a:xfrm>
            <a:off x="1475656" y="1268760"/>
            <a:ext cx="7128791" cy="5234634"/>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uk-UA" dirty="0" smtClean="0">
                <a:solidFill>
                  <a:srgbClr val="FF0000"/>
                </a:solidFill>
                <a:latin typeface="Constantia" pitchFamily="18" charset="0"/>
              </a:rPr>
              <a:t>Екскурсія  вулицями              рідного села</a:t>
            </a:r>
            <a:endParaRPr lang="uk-UA" dirty="0">
              <a:solidFill>
                <a:srgbClr val="FF0000"/>
              </a:solidFill>
              <a:latin typeface="Constantia" pitchFamily="18" charset="0"/>
            </a:endParaRPr>
          </a:p>
        </p:txBody>
      </p:sp>
      <p:pic>
        <p:nvPicPr>
          <p:cNvPr id="4" name="Picture 3" descr="C:\Users\TS76\Desktop\ф0то 2019\Осінь 18\100CDPFP\IMGA0036.JPG"/>
          <p:cNvPicPr>
            <a:picLocks noGrp="1" noChangeAspect="1" noChangeArrowheads="1"/>
          </p:cNvPicPr>
          <p:nvPr>
            <p:ph idx="1"/>
          </p:nvPr>
        </p:nvPicPr>
        <p:blipFill>
          <a:blip r:embed="rId2" cstate="print"/>
          <a:srcRect/>
          <a:stretch>
            <a:fillRect/>
          </a:stretch>
        </p:blipFill>
        <p:spPr bwMode="auto">
          <a:xfrm>
            <a:off x="1187624" y="1484784"/>
            <a:ext cx="4411843" cy="3600400"/>
          </a:xfrm>
          <a:prstGeom prst="rect">
            <a:avLst/>
          </a:prstGeom>
          <a:noFill/>
        </p:spPr>
      </p:pic>
      <p:pic>
        <p:nvPicPr>
          <p:cNvPr id="5" name="Picture 4" descr="C:\Users\TS76\Desktop\ф0то 2019\Осінь 18\100CDPFP\IMGA0040.JPG"/>
          <p:cNvPicPr>
            <a:picLocks noChangeAspect="1" noChangeArrowheads="1"/>
          </p:cNvPicPr>
          <p:nvPr/>
        </p:nvPicPr>
        <p:blipFill>
          <a:blip r:embed="rId3" cstate="print"/>
          <a:srcRect/>
          <a:stretch>
            <a:fillRect/>
          </a:stretch>
        </p:blipFill>
        <p:spPr bwMode="auto">
          <a:xfrm>
            <a:off x="5148064" y="1484784"/>
            <a:ext cx="3816424" cy="3573016"/>
          </a:xfrm>
          <a:prstGeom prst="rect">
            <a:avLst/>
          </a:prstGeom>
          <a:noFill/>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олнцестояние">
  <a:themeElements>
    <a:clrScheme name="Солнцестояние">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Солнцестояние">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944</TotalTime>
  <Words>742</Words>
  <Application>Microsoft Office PowerPoint</Application>
  <PresentationFormat>Екран (4:3)</PresentationFormat>
  <Paragraphs>137</Paragraphs>
  <Slides>49</Slides>
  <Notes>11</Notes>
  <HiddenSlides>0</HiddenSlides>
  <MMClips>0</MMClips>
  <ScaleCrop>false</ScaleCrop>
  <HeadingPairs>
    <vt:vector size="6" baseType="variant">
      <vt:variant>
        <vt:lpstr>Використані шрифти</vt:lpstr>
      </vt:variant>
      <vt:variant>
        <vt:i4>8</vt:i4>
      </vt:variant>
      <vt:variant>
        <vt:lpstr>Тема</vt:lpstr>
      </vt:variant>
      <vt:variant>
        <vt:i4>1</vt:i4>
      </vt:variant>
      <vt:variant>
        <vt:lpstr>Заголовки слайдів</vt:lpstr>
      </vt:variant>
      <vt:variant>
        <vt:i4>49</vt:i4>
      </vt:variant>
    </vt:vector>
  </HeadingPairs>
  <TitlesOfParts>
    <vt:vector size="58" baseType="lpstr">
      <vt:lpstr>Arial</vt:lpstr>
      <vt:lpstr>Calibri</vt:lpstr>
      <vt:lpstr>Constantia</vt:lpstr>
      <vt:lpstr>Corbel</vt:lpstr>
      <vt:lpstr>Gill Sans MT</vt:lpstr>
      <vt:lpstr>Monotype Corsiva</vt:lpstr>
      <vt:lpstr>Verdana</vt:lpstr>
      <vt:lpstr>Wingdings 2</vt:lpstr>
      <vt:lpstr>Солнцестояние</vt:lpstr>
      <vt:lpstr>  Банюнинський ДНЗ 2015-2020</vt:lpstr>
      <vt:lpstr>Аналіз роботи ДНЗ </vt:lpstr>
      <vt:lpstr>Методична робота з кадрами</vt:lpstr>
      <vt:lpstr> </vt:lpstr>
      <vt:lpstr>  Районне методичне об’єднання - нарада керівників ДНЗ </vt:lpstr>
      <vt:lpstr>Перегляд презентації   “Моє рідне село”</vt:lpstr>
      <vt:lpstr>Інтегроване заняття “Весняна казка”</vt:lpstr>
      <vt:lpstr>Маленькі художники</vt:lpstr>
      <vt:lpstr>Екскурсія  вулицями              рідного села</vt:lpstr>
      <vt:lpstr>Презентація PowerPoint</vt:lpstr>
      <vt:lpstr>Районне методичне об’єднання - нарада керівників ДНЗ</vt:lpstr>
      <vt:lpstr>Районне методичне об’єднання - нарада керівників ДНЗ</vt:lpstr>
      <vt:lpstr>Запрошені переглянули інтегроване заняття  “ Птахи нам на крилах весну принесли”, яке провела виххователь Вінчур Н.В. озайомилися із презентацією по даній темі</vt:lpstr>
      <vt:lpstr>Про птахів ми знаємо, їм допомагаємо</vt:lpstr>
      <vt:lpstr>Презентація PowerPoint</vt:lpstr>
      <vt:lpstr>Враження колег</vt:lpstr>
      <vt:lpstr>Презентація PowerPoint</vt:lpstr>
      <vt:lpstr>Педради</vt:lpstr>
      <vt:lpstr>Документація  дошкільного  закладу складена відповідно до номенклатури справ </vt:lpstr>
      <vt:lpstr>Робота з батьками</vt:lpstr>
      <vt:lpstr>Мета роботи колективу ДНЗ з батьками вихованців:</vt:lpstr>
      <vt:lpstr>Напрямки роботи з батьками вихованців:</vt:lpstr>
      <vt:lpstr>Презентація PowerPoint</vt:lpstr>
      <vt:lpstr>    Загальні батьківські збори 2017-2018 навчального року   Голова батьківського комітету Кептанар О.Ю. </vt:lpstr>
      <vt:lpstr>Загальні батьківські збори 2018-2019 року Голова батьківського комітету Кептанар О.Ю. </vt:lpstr>
      <vt:lpstr>Безпека життєдіяльності</vt:lpstr>
      <vt:lpstr>Літній оздоровчий період</vt:lpstr>
      <vt:lpstr>Оздоровчий період</vt:lpstr>
      <vt:lpstr>Презентація PowerPoint</vt:lpstr>
      <vt:lpstr>Свята та розваги</vt:lpstr>
      <vt:lpstr>Презентація PowerPoint</vt:lpstr>
      <vt:lpstr>Маленькі патріоти</vt:lpstr>
      <vt:lpstr>Святкуємо зимові свята 2019</vt:lpstr>
      <vt:lpstr>День захисту дітей</vt:lpstr>
      <vt:lpstr>День захисту дітей  2018</vt:lpstr>
      <vt:lpstr>День захисту дітей 2019</vt:lpstr>
      <vt:lpstr>Пограємо з казковим героєм</vt:lpstr>
      <vt:lpstr>Презентація PowerPoint</vt:lpstr>
      <vt:lpstr>Наші досягнення</vt:lpstr>
      <vt:lpstr>Наша нова група</vt:lpstr>
      <vt:lpstr>Режимні моменти з молодшими дошкільнятами</vt:lpstr>
      <vt:lpstr>Презентація PowerPoint</vt:lpstr>
      <vt:lpstr>Участь у конкурсі</vt:lpstr>
      <vt:lpstr>Завдяки участі в мікропроєкті місцевого розвитку в дошкільному закладі проведено капітальний ремонт покрівлі,заміну вхідних дверей</vt:lpstr>
      <vt:lpstr>Презентація PowerPoint</vt:lpstr>
      <vt:lpstr>Завдяки участі в мікропроєкті місцевого розвитку проведено  утеплення фасаду ДНЗ</vt:lpstr>
      <vt:lpstr>Звіт керівника</vt:lpstr>
      <vt:lpstr>Презентація PowerPoint</vt:lpstr>
      <vt:lpstr>Дякую за увагу!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TS76</dc:creator>
  <cp:lastModifiedBy>User</cp:lastModifiedBy>
  <cp:revision>129</cp:revision>
  <dcterms:created xsi:type="dcterms:W3CDTF">2020-02-07T12:23:23Z</dcterms:created>
  <dcterms:modified xsi:type="dcterms:W3CDTF">2020-02-21T18:35:30Z</dcterms:modified>
</cp:coreProperties>
</file>