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0" r:id="rId2"/>
    <p:sldId id="341" r:id="rId3"/>
    <p:sldId id="342" r:id="rId4"/>
    <p:sldId id="310" r:id="rId5"/>
    <p:sldId id="288" r:id="rId6"/>
    <p:sldId id="323" r:id="rId7"/>
    <p:sldId id="301" r:id="rId8"/>
    <p:sldId id="285" r:id="rId9"/>
    <p:sldId id="324" r:id="rId10"/>
    <p:sldId id="325" r:id="rId11"/>
    <p:sldId id="346" r:id="rId12"/>
    <p:sldId id="283" r:id="rId13"/>
    <p:sldId id="326" r:id="rId14"/>
    <p:sldId id="328" r:id="rId15"/>
    <p:sldId id="348" r:id="rId16"/>
    <p:sldId id="332" r:id="rId17"/>
    <p:sldId id="329" r:id="rId18"/>
    <p:sldId id="338" r:id="rId19"/>
    <p:sldId id="343" r:id="rId20"/>
    <p:sldId id="344" r:id="rId21"/>
    <p:sldId id="330" r:id="rId22"/>
    <p:sldId id="318" r:id="rId23"/>
    <p:sldId id="30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5490" autoAdjust="0"/>
    <p:restoredTop sz="94660"/>
  </p:normalViewPr>
  <p:slideViewPr>
    <p:cSldViewPr>
      <p:cViewPr varScale="1">
        <p:scale>
          <a:sx n="106" d="100"/>
          <a:sy n="106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B4F03-1AB3-4950-9BE8-0062AD705FDE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D6562-50C1-4338-800A-21A1A50FA9D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D6562-50C1-4338-800A-21A1A50FA9DD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D6562-50C1-4338-800A-21A1A50FA9DD}" type="slidenum">
              <a:rPr lang="uk-UA" smtClean="0"/>
              <a:pPr/>
              <a:t>23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S76\Desktop\&#1092;&#1086;&#1090;&#1086;%20&#1076;&#1086;%20&#1087;&#1088;&#1077;&#1079;&#1077;&#1085;&#1090;&#1072;&#1094;&#1110;&#1111;\&#1074;&#1080;&#1081;&#1094;&#1076;&#1080;%20&#1089;&#1086;&#1085;&#1077;&#1095;&#1082;&#1086;\VID_20200206_102431(1)(0).mp4" TargetMode="Externa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gif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851648" cy="2160240"/>
          </a:xfrm>
        </p:spPr>
        <p:txBody>
          <a:bodyPr>
            <a:noAutofit/>
          </a:bodyPr>
          <a:lstStyle/>
          <a:p>
            <a:pPr algn="l"/>
            <a:r>
              <a:rPr lang="uk-UA" sz="3600" dirty="0" smtClean="0">
                <a:solidFill>
                  <a:schemeClr val="tx1"/>
                </a:solidFill>
                <a:latin typeface="+mn-lt"/>
              </a:rPr>
              <a:t>Особливості сучасних форм, методів роботи з розвитку мовлення дошкільнят</a:t>
            </a:r>
            <a:endParaRPr lang="uk-UA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996952"/>
            <a:ext cx="8280920" cy="1968624"/>
          </a:xfrm>
        </p:spPr>
        <p:txBody>
          <a:bodyPr>
            <a:normAutofit fontScale="92500" lnSpcReduction="20000"/>
          </a:bodyPr>
          <a:lstStyle/>
          <a:p>
            <a:endParaRPr lang="uk-UA" sz="3600" b="1" dirty="0" smtClean="0"/>
          </a:p>
          <a:p>
            <a:r>
              <a:rPr lang="uk-UA" sz="3600" b="1" dirty="0" smtClean="0"/>
              <a:t>Підготувала вихователь </a:t>
            </a:r>
            <a:r>
              <a:rPr lang="uk-UA" sz="3600" b="1" dirty="0" err="1" smtClean="0"/>
              <a:t>Банюнинського</a:t>
            </a:r>
            <a:r>
              <a:rPr lang="uk-UA" sz="3600" b="1" dirty="0" smtClean="0"/>
              <a:t> ДНЗ                           </a:t>
            </a:r>
            <a:r>
              <a:rPr lang="uk-UA" sz="3600" b="1" dirty="0" err="1" smtClean="0"/>
              <a:t>Вінчур</a:t>
            </a:r>
            <a:r>
              <a:rPr lang="uk-UA" sz="3600" b="1" dirty="0" smtClean="0"/>
              <a:t> Н.В.</a:t>
            </a:r>
            <a:endParaRPr lang="uk-UA" sz="3600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6732240" y="5301208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7-конечная звезда 4"/>
          <p:cNvSpPr/>
          <p:nvPr/>
        </p:nvSpPr>
        <p:spPr>
          <a:xfrm>
            <a:off x="7956376" y="5013176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7-конечная звезда 5"/>
          <p:cNvSpPr/>
          <p:nvPr/>
        </p:nvSpPr>
        <p:spPr>
          <a:xfrm flipH="1">
            <a:off x="7452320" y="5805264"/>
            <a:ext cx="864096" cy="792088"/>
          </a:xfrm>
          <a:prstGeom prst="star7">
            <a:avLst>
              <a:gd name="adj" fmla="val 15542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4664"/>
            <a:ext cx="1512168" cy="1584176"/>
          </a:xfrm>
          <a:prstGeom prst="rect">
            <a:avLst/>
          </a:prstGeom>
          <a:noFill/>
        </p:spPr>
      </p:pic>
      <p:pic>
        <p:nvPicPr>
          <p:cNvPr id="2050" name="Picture 2" descr="C:\Users\TS76\Desktop\2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324036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036" y="0"/>
            <a:ext cx="1511964" cy="158417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4400" y="-737828"/>
            <a:ext cx="8229600" cy="171855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err="1" smtClean="0">
                <a:solidFill>
                  <a:schemeClr val="tx1"/>
                </a:solidFill>
                <a:latin typeface="+mn-lt"/>
              </a:rPr>
              <a:t>Мнемотаблиці</a:t>
            </a:r>
            <a:r>
              <a:rPr lang="uk-UA" sz="4000" b="1" dirty="0" smtClean="0">
                <a:solidFill>
                  <a:schemeClr val="tx1"/>
                </a:solidFill>
                <a:latin typeface="+mn-lt"/>
              </a:rPr>
              <a:t> </a:t>
            </a:r>
            <a:endParaRPr lang="uk-UA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211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  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sz="2900" dirty="0" smtClean="0"/>
              <a:t>     це графічне або частково графічне зображення персонажів казки, явищ природи,певних дій та ін. шляхом виділення головних змістовних ланок сюжету оповідання.                                                       Головне – потрібно передати  умовно-наочну схему, зобразити так, щоб намальоване було зрозуміло дітям.</a:t>
            </a:r>
          </a:p>
          <a:p>
            <a:pPr>
              <a:buNone/>
            </a:pPr>
            <a:r>
              <a:rPr lang="uk-UA" sz="3200" dirty="0" smtClean="0"/>
              <a:t> </a:t>
            </a:r>
            <a:endParaRPr lang="uk-UA" sz="3200" dirty="0"/>
          </a:p>
        </p:txBody>
      </p:sp>
      <p:pic>
        <p:nvPicPr>
          <p:cNvPr id="8" name="Picture 2" descr="C:\Users\TS76\Desktop\завантаження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96752"/>
            <a:ext cx="4011085" cy="2808312"/>
          </a:xfrm>
          <a:prstGeom prst="rect">
            <a:avLst/>
          </a:prstGeom>
          <a:noFill/>
        </p:spPr>
      </p:pic>
      <p:sp>
        <p:nvSpPr>
          <p:cNvPr id="9" name="7-конечная звезда 8"/>
          <p:cNvSpPr/>
          <p:nvPr/>
        </p:nvSpPr>
        <p:spPr>
          <a:xfrm flipH="1">
            <a:off x="8172400" y="5949280"/>
            <a:ext cx="864096" cy="792088"/>
          </a:xfrm>
          <a:prstGeom prst="star7">
            <a:avLst>
              <a:gd name="adj" fmla="val 18508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10" name="7-конечная звезда 9"/>
          <p:cNvSpPr/>
          <p:nvPr/>
        </p:nvSpPr>
        <p:spPr>
          <a:xfrm>
            <a:off x="8316416" y="5229200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7-конечная звезда 10"/>
          <p:cNvSpPr/>
          <p:nvPr/>
        </p:nvSpPr>
        <p:spPr>
          <a:xfrm>
            <a:off x="7380312" y="5661248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Picture 2" descr="C:\Users\TS76\Desktop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3384377" cy="2879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>
                <a:latin typeface="+mn-lt"/>
              </a:rPr>
              <a:t>Що можна зобразити на                        </a:t>
            </a:r>
            <a:r>
              <a:rPr lang="uk-UA" sz="3600" dirty="0" err="1" smtClean="0">
                <a:latin typeface="+mn-lt"/>
              </a:rPr>
              <a:t>мнемотаблиці</a:t>
            </a:r>
            <a:endParaRPr lang="uk-UA" sz="3600" dirty="0">
              <a:latin typeface="+mn-lt"/>
            </a:endParaRPr>
          </a:p>
        </p:txBody>
      </p:sp>
      <p:pic>
        <p:nvPicPr>
          <p:cNvPr id="1026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764704"/>
            <a:ext cx="1511964" cy="158417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b="1" dirty="0" smtClean="0"/>
              <a:t>Зайчик і дощик </a:t>
            </a:r>
            <a:endParaRPr lang="uk-UA" sz="2000" dirty="0" smtClean="0"/>
          </a:p>
          <a:p>
            <a:r>
              <a:rPr lang="uk-UA" sz="1800" dirty="0" smtClean="0"/>
              <a:t>1. Сидів зайчик на галявині під сонечком.</a:t>
            </a:r>
          </a:p>
          <a:p>
            <a:r>
              <a:rPr lang="uk-UA" sz="1800" dirty="0" smtClean="0"/>
              <a:t>2.  Набігла хмаринка й закрила сонечко.</a:t>
            </a:r>
          </a:p>
          <a:p>
            <a:r>
              <a:rPr lang="uk-UA" sz="1800" dirty="0" smtClean="0"/>
              <a:t>3.  Із хмаринки дощик пішов. </a:t>
            </a:r>
          </a:p>
          <a:p>
            <a:r>
              <a:rPr lang="uk-UA" sz="1800" dirty="0" smtClean="0"/>
              <a:t>4. Зайчик утік під кущ. </a:t>
            </a:r>
          </a:p>
          <a:p>
            <a:r>
              <a:rPr lang="uk-UA" sz="1800" dirty="0" smtClean="0"/>
              <a:t>5. Хмаринка пішла за ліс.</a:t>
            </a:r>
          </a:p>
          <a:p>
            <a:r>
              <a:rPr lang="uk-UA" sz="1800" dirty="0" smtClean="0"/>
              <a:t>6. Вийшло сонечко. </a:t>
            </a:r>
          </a:p>
          <a:p>
            <a:r>
              <a:rPr lang="uk-UA" sz="1800" dirty="0" smtClean="0"/>
              <a:t>7. Зайчик вибіг на галявину.</a:t>
            </a:r>
          </a:p>
          <a:p>
            <a:endParaRPr lang="uk-UA" sz="1800" dirty="0"/>
          </a:p>
        </p:txBody>
      </p:sp>
      <p:pic>
        <p:nvPicPr>
          <p:cNvPr id="3" name="Picture 2" descr="C:\Users\TS76\Desktop\1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230" y="2852936"/>
            <a:ext cx="3758777" cy="3317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76672"/>
            <a:ext cx="1511964" cy="158417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584176"/>
          </a:xfrm>
        </p:spPr>
        <p:txBody>
          <a:bodyPr>
            <a:normAutofit/>
          </a:bodyPr>
          <a:lstStyle/>
          <a:p>
            <a:r>
              <a:rPr lang="uk-UA" sz="3200" b="1" dirty="0" err="1" smtClean="0">
                <a:latin typeface="+mn-lt"/>
              </a:rPr>
              <a:t>Мнемотаблиці</a:t>
            </a:r>
            <a:r>
              <a:rPr lang="uk-UA" sz="3200" b="1" dirty="0" smtClean="0">
                <a:latin typeface="+mn-lt"/>
              </a:rPr>
              <a:t> </a:t>
            </a:r>
            <a:r>
              <a:rPr lang="uk-UA" sz="3200" dirty="0" smtClean="0">
                <a:latin typeface="+mn-lt"/>
              </a:rPr>
              <a:t>служать дидактичним матеріалом і  використовуються для: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964824"/>
            <a:ext cx="8229600" cy="48931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sz="8000" dirty="0" smtClean="0"/>
              <a:t>               </a:t>
            </a:r>
            <a:endParaRPr lang="uk-UA" sz="8000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uk-UA" sz="9600" b="1" dirty="0" smtClean="0"/>
              <a:t>       збагачення словникового запасу;</a:t>
            </a:r>
          </a:p>
          <a:p>
            <a:pPr>
              <a:lnSpc>
                <a:spcPct val="120000"/>
              </a:lnSpc>
              <a:buNone/>
            </a:pPr>
            <a:endParaRPr lang="uk-UA" sz="9600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uk-UA" sz="9600" b="1" dirty="0" smtClean="0"/>
              <a:t>       навчання складанню розповідей;</a:t>
            </a:r>
          </a:p>
          <a:p>
            <a:pPr>
              <a:lnSpc>
                <a:spcPct val="120000"/>
              </a:lnSpc>
              <a:buNone/>
            </a:pPr>
            <a:r>
              <a:rPr lang="uk-UA" sz="9600" dirty="0" smtClean="0"/>
              <a:t>             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uk-UA" sz="9600" dirty="0" smtClean="0"/>
              <a:t>      </a:t>
            </a:r>
            <a:r>
              <a:rPr lang="uk-UA" sz="9600" b="1" dirty="0" smtClean="0"/>
              <a:t>переказу художніх  творів ;</a:t>
            </a:r>
          </a:p>
          <a:p>
            <a:pPr>
              <a:lnSpc>
                <a:spcPct val="120000"/>
              </a:lnSpc>
              <a:buNone/>
            </a:pPr>
            <a:r>
              <a:rPr lang="uk-UA" sz="9600" dirty="0" smtClean="0"/>
              <a:t>              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uk-UA" sz="9600" dirty="0" smtClean="0"/>
              <a:t>      </a:t>
            </a:r>
            <a:r>
              <a:rPr lang="uk-UA" sz="9600" b="1" dirty="0" smtClean="0"/>
              <a:t>відгадування і загадування загадок; </a:t>
            </a:r>
          </a:p>
          <a:p>
            <a:pPr>
              <a:lnSpc>
                <a:spcPct val="120000"/>
              </a:lnSpc>
              <a:buNone/>
            </a:pPr>
            <a:r>
              <a:rPr lang="uk-UA" sz="9600" b="1" dirty="0" smtClean="0"/>
              <a:t>            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r>
              <a:rPr lang="uk-UA" sz="9600" b="1" dirty="0" smtClean="0"/>
              <a:t>      заучування віршів;</a:t>
            </a:r>
          </a:p>
          <a:p>
            <a:pPr>
              <a:buNone/>
            </a:pPr>
            <a:r>
              <a:rPr lang="uk-UA" sz="9600" dirty="0" smtClean="0"/>
              <a:t>                              </a:t>
            </a:r>
          </a:p>
          <a:p>
            <a:pPr>
              <a:buNone/>
            </a:pPr>
            <a:r>
              <a:rPr lang="uk-UA" sz="8000" dirty="0" smtClean="0"/>
              <a:t>            </a:t>
            </a:r>
          </a:p>
          <a:p>
            <a:pPr>
              <a:buNone/>
            </a:pPr>
            <a:r>
              <a:rPr lang="uk-UA" dirty="0" smtClean="0"/>
              <a:t>             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16" name="7-конечная звезда 15"/>
          <p:cNvSpPr/>
          <p:nvPr/>
        </p:nvSpPr>
        <p:spPr>
          <a:xfrm flipH="1">
            <a:off x="7956376" y="5805264"/>
            <a:ext cx="864096" cy="792088"/>
          </a:xfrm>
          <a:prstGeom prst="star7">
            <a:avLst>
              <a:gd name="adj" fmla="val 18508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17" name="7-конечная звезда 16"/>
          <p:cNvSpPr/>
          <p:nvPr/>
        </p:nvSpPr>
        <p:spPr>
          <a:xfrm>
            <a:off x="7020272" y="5949280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7-конечная звезда 17"/>
          <p:cNvSpPr/>
          <p:nvPr/>
        </p:nvSpPr>
        <p:spPr>
          <a:xfrm>
            <a:off x="7956376" y="4869160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atin typeface="+mn-lt"/>
              </a:rPr>
              <a:t>Збагачення словникового</a:t>
            </a:r>
            <a:br>
              <a:rPr lang="uk-UA" sz="3600" b="1" dirty="0" smtClean="0">
                <a:latin typeface="+mn-lt"/>
              </a:rPr>
            </a:br>
            <a:r>
              <a:rPr lang="uk-UA" sz="3600" b="1" dirty="0" smtClean="0">
                <a:latin typeface="+mn-lt"/>
              </a:rPr>
              <a:t>  запасу</a:t>
            </a:r>
            <a:endParaRPr lang="uk-UA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Розглядання предметів, картин допомагає дітям називати предмети, їх характерні ознаки, дії які з ними відбулися.</a:t>
            </a:r>
            <a:endParaRPr lang="uk-UA" dirty="0"/>
          </a:p>
        </p:txBody>
      </p:sp>
      <p:pic>
        <p:nvPicPr>
          <p:cNvPr id="1026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20688"/>
            <a:ext cx="1440160" cy="1584176"/>
          </a:xfrm>
          <a:prstGeom prst="rect">
            <a:avLst/>
          </a:prstGeom>
          <a:noFill/>
        </p:spPr>
      </p:pic>
      <p:pic>
        <p:nvPicPr>
          <p:cNvPr id="4" name="Picture 2" descr="C:\Users\TS76\Desktop\мнемотаблиці про зиму\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6408712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36104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+mn-lt"/>
              </a:rPr>
              <a:t>Переказ художніх творів</a:t>
            </a:r>
            <a:endParaRPr lang="uk-UA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sz="2400" dirty="0" smtClean="0"/>
              <a:t>  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uk-UA" sz="2800" dirty="0" smtClean="0"/>
              <a:t>   Опорними в таблиці є зображення головних героїв,через яких іде усвідомлення того, що відбувається. А також розуміння змісту казки  чи оповідання, який </a:t>
            </a:r>
            <a:r>
              <a:rPr lang="uk-UA" sz="2800" dirty="0" err="1" smtClean="0"/>
              <a:t>пов</a:t>
            </a:r>
            <a:r>
              <a:rPr lang="en-US" sz="2800" dirty="0" smtClean="0"/>
              <a:t>`</a:t>
            </a:r>
            <a:r>
              <a:rPr lang="uk-UA" sz="2800" dirty="0" err="1" smtClean="0"/>
              <a:t>язаний</a:t>
            </a:r>
            <a:r>
              <a:rPr lang="uk-UA" sz="2800" dirty="0" smtClean="0"/>
              <a:t> з головними героями.</a:t>
            </a:r>
            <a:endParaRPr lang="uk-UA" sz="2800" dirty="0"/>
          </a:p>
        </p:txBody>
      </p:sp>
      <p:pic>
        <p:nvPicPr>
          <p:cNvPr id="1026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20688"/>
            <a:ext cx="1511964" cy="1584176"/>
          </a:xfrm>
          <a:prstGeom prst="rect">
            <a:avLst/>
          </a:prstGeom>
          <a:noFill/>
        </p:spPr>
      </p:pic>
      <p:pic>
        <p:nvPicPr>
          <p:cNvPr id="8" name="Picture 2" descr="C:\Users\TS76\Desktop\завантаження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554461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36104"/>
          </a:xfrm>
        </p:spPr>
        <p:txBody>
          <a:bodyPr>
            <a:normAutofit/>
          </a:bodyPr>
          <a:lstStyle/>
          <a:p>
            <a:endParaRPr lang="uk-UA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400" dirty="0" smtClean="0"/>
              <a:t>  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uk-UA" sz="2800" dirty="0" smtClean="0"/>
              <a:t>   </a:t>
            </a:r>
            <a:endParaRPr lang="uk-UA" sz="2800" dirty="0"/>
          </a:p>
        </p:txBody>
      </p:sp>
      <p:pic>
        <p:nvPicPr>
          <p:cNvPr id="1026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036" y="116632"/>
            <a:ext cx="1511964" cy="1584176"/>
          </a:xfrm>
          <a:prstGeom prst="rect">
            <a:avLst/>
          </a:prstGeom>
          <a:noFill/>
        </p:spPr>
      </p:pic>
      <p:pic>
        <p:nvPicPr>
          <p:cNvPr id="3074" name="Picture 2" descr="C:\Users\TS76\Desktop\IMG_20200207_111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744416" cy="4968552"/>
          </a:xfrm>
          <a:prstGeom prst="rect">
            <a:avLst/>
          </a:prstGeom>
          <a:noFill/>
        </p:spPr>
      </p:pic>
      <p:pic>
        <p:nvPicPr>
          <p:cNvPr id="3075" name="Picture 3" descr="C:\Users\TS76\Desktop\IMG_20200207_111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412776"/>
            <a:ext cx="374441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latin typeface="+mn-lt"/>
              </a:rPr>
              <a:t>Відгадування загадок</a:t>
            </a:r>
            <a:endParaRPr lang="uk-UA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   Загадка, поєднана з </a:t>
            </a:r>
            <a:r>
              <a:rPr lang="uk-UA" sz="2000" dirty="0" err="1" smtClean="0"/>
              <a:t>мнемотаблицею</a:t>
            </a:r>
            <a:r>
              <a:rPr lang="uk-UA" sz="2000" dirty="0" smtClean="0"/>
              <a:t>, сприяє розвитку наочно-образного мислення; дозволяє краще осмислювати зміст; розуміння загадки краще відбувається в перекодованому вигляді.</a:t>
            </a:r>
            <a:endParaRPr lang="uk-UA" sz="2000" dirty="0"/>
          </a:p>
        </p:txBody>
      </p:sp>
      <p:pic>
        <p:nvPicPr>
          <p:cNvPr id="1026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036" y="188640"/>
            <a:ext cx="1511964" cy="1584176"/>
          </a:xfrm>
          <a:prstGeom prst="rect">
            <a:avLst/>
          </a:prstGeom>
          <a:noFill/>
        </p:spPr>
      </p:pic>
      <p:pic>
        <p:nvPicPr>
          <p:cNvPr id="4" name="Picture 2" descr="C:\Users\TS76\Desktop\IMG_20200207_112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564904"/>
            <a:ext cx="3096344" cy="3960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+mn-lt"/>
              </a:rPr>
              <a:t>Заучування віршів</a:t>
            </a:r>
            <a:endParaRPr lang="uk-UA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sz="2400" dirty="0" smtClean="0"/>
              <a:t>   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Використання опорних малюнків для заучування віршів захоплює дітей, перетворює заняття в гру.</a:t>
            </a:r>
            <a:endParaRPr lang="uk-UA" sz="2400" dirty="0"/>
          </a:p>
        </p:txBody>
      </p:sp>
      <p:pic>
        <p:nvPicPr>
          <p:cNvPr id="1026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583972" cy="1584176"/>
          </a:xfrm>
          <a:prstGeom prst="rect">
            <a:avLst/>
          </a:prstGeom>
          <a:noFill/>
        </p:spPr>
      </p:pic>
      <p:pic>
        <p:nvPicPr>
          <p:cNvPr id="5" name="Picture 2" descr="C:\Users\TS76\Desktop\завантаження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340768"/>
            <a:ext cx="5400600" cy="4104456"/>
          </a:xfrm>
          <a:prstGeom prst="rect">
            <a:avLst/>
          </a:prstGeom>
          <a:noFill/>
        </p:spPr>
      </p:pic>
      <p:pic>
        <p:nvPicPr>
          <p:cNvPr id="4" name="Picture 2" descr="C:\Users\TS76\Desktop\IMG_20200204_120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3024336" cy="4032448"/>
          </a:xfrm>
          <a:prstGeom prst="rect">
            <a:avLst/>
          </a:prstGeom>
          <a:noFill/>
        </p:spPr>
      </p:pic>
      <p:sp>
        <p:nvSpPr>
          <p:cNvPr id="7" name="7-конечная звезда 6"/>
          <p:cNvSpPr/>
          <p:nvPr/>
        </p:nvSpPr>
        <p:spPr>
          <a:xfrm flipH="1">
            <a:off x="8100392" y="6021288"/>
            <a:ext cx="648072" cy="648072"/>
          </a:xfrm>
          <a:prstGeom prst="star7">
            <a:avLst>
              <a:gd name="adj" fmla="val 18508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7-конечная звезда 7"/>
          <p:cNvSpPr/>
          <p:nvPr/>
        </p:nvSpPr>
        <p:spPr>
          <a:xfrm>
            <a:off x="8244408" y="5373216"/>
            <a:ext cx="576064" cy="5760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7-конечная звезда 8"/>
          <p:cNvSpPr/>
          <p:nvPr/>
        </p:nvSpPr>
        <p:spPr>
          <a:xfrm>
            <a:off x="7452320" y="5733256"/>
            <a:ext cx="576064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556792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+mn-lt"/>
              </a:rPr>
              <a:t>Етапи роботи</a:t>
            </a:r>
            <a:r>
              <a:rPr lang="uk-UA" sz="28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uk-UA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uk-UA" sz="2800" b="1" dirty="0" smtClean="0">
                <a:solidFill>
                  <a:srgbClr val="FF0000"/>
                </a:solidFill>
                <a:latin typeface="+mn-lt"/>
              </a:rPr>
              <a:t> над вивченням віршів за допомогою </a:t>
            </a:r>
            <a:r>
              <a:rPr lang="uk-UA" sz="2800" b="1" dirty="0" err="1" smtClean="0">
                <a:solidFill>
                  <a:srgbClr val="FF0000"/>
                </a:solidFill>
                <a:latin typeface="+mn-lt"/>
              </a:rPr>
              <a:t>мнемотаблиці</a:t>
            </a:r>
            <a:endParaRPr lang="uk-UA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Виразне читання вірша педагогом.</a:t>
            </a:r>
          </a:p>
          <a:p>
            <a:r>
              <a:rPr lang="uk-UA" sz="2000" dirty="0" smtClean="0"/>
              <a:t>Повторне читання вірша дорослим з опорою на </a:t>
            </a:r>
            <a:r>
              <a:rPr lang="uk-UA" sz="2000" dirty="0" err="1" smtClean="0"/>
              <a:t>мнемотаблицю</a:t>
            </a:r>
            <a:r>
              <a:rPr lang="uk-UA" sz="2000" dirty="0" smtClean="0"/>
              <a:t> (послідовне розглядання квадратів).</a:t>
            </a:r>
          </a:p>
          <a:p>
            <a:r>
              <a:rPr lang="uk-UA" sz="2000" dirty="0" smtClean="0"/>
              <a:t>Запитання за змістом вірша.</a:t>
            </a:r>
          </a:p>
          <a:p>
            <a:r>
              <a:rPr lang="uk-UA" sz="2000" dirty="0" smtClean="0"/>
              <a:t>Пояснення значень незрозумілих слів у доступній для дитини формі.</a:t>
            </a:r>
          </a:p>
          <a:p>
            <a:r>
              <a:rPr lang="uk-UA" sz="2000" dirty="0" smtClean="0"/>
              <a:t>Читання педагогом окремо кожного рядка вірша і повторення його дитиною з опорою на </a:t>
            </a:r>
            <a:r>
              <a:rPr lang="uk-UA" sz="2000" dirty="0" err="1" smtClean="0"/>
              <a:t>мнемотаблицю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Відтворення дитиною вірша з опорою на </a:t>
            </a:r>
            <a:r>
              <a:rPr lang="uk-UA" sz="2000" dirty="0" err="1" smtClean="0"/>
              <a:t>мнемотаблицю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Читання вірша дітьми без допомоги </a:t>
            </a:r>
            <a:r>
              <a:rPr lang="uk-UA" sz="2000" dirty="0" err="1" smtClean="0"/>
              <a:t>мнемотаблиці</a:t>
            </a:r>
            <a:r>
              <a:rPr lang="uk-UA" sz="2000" dirty="0" smtClean="0"/>
              <a:t> .</a:t>
            </a:r>
          </a:p>
          <a:p>
            <a:endParaRPr lang="uk-UA" sz="2400" dirty="0"/>
          </a:p>
        </p:txBody>
      </p:sp>
      <p:pic>
        <p:nvPicPr>
          <p:cNvPr id="1026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20688"/>
            <a:ext cx="1511964" cy="1584176"/>
          </a:xfrm>
          <a:prstGeom prst="rect">
            <a:avLst/>
          </a:prstGeom>
          <a:noFill/>
        </p:spPr>
      </p:pic>
      <p:sp>
        <p:nvSpPr>
          <p:cNvPr id="5" name="7-конечная звезда 4"/>
          <p:cNvSpPr/>
          <p:nvPr/>
        </p:nvSpPr>
        <p:spPr>
          <a:xfrm flipH="1">
            <a:off x="7812360" y="5949280"/>
            <a:ext cx="792088" cy="648072"/>
          </a:xfrm>
          <a:prstGeom prst="star7">
            <a:avLst>
              <a:gd name="adj" fmla="val 18508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7-конечная звезда 5"/>
          <p:cNvSpPr/>
          <p:nvPr/>
        </p:nvSpPr>
        <p:spPr>
          <a:xfrm>
            <a:off x="7020272" y="5373216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7-конечная звезда 6"/>
          <p:cNvSpPr/>
          <p:nvPr/>
        </p:nvSpPr>
        <p:spPr>
          <a:xfrm>
            <a:off x="8028384" y="5085184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b="1" dirty="0"/>
          </a:p>
        </p:txBody>
      </p:sp>
      <p:pic>
        <p:nvPicPr>
          <p:cNvPr id="1026" name="Picture 2" descr="C:\Users\TS76\Desktop\IMG_20200206_102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3292078" cy="4389437"/>
          </a:xfrm>
          <a:prstGeom prst="rect">
            <a:avLst/>
          </a:prstGeom>
          <a:noFill/>
        </p:spPr>
      </p:pic>
      <p:pic>
        <p:nvPicPr>
          <p:cNvPr id="1027" name="Picture 3" descr="C:\Users\TS76\Desktop\IMG_20200206_102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3563888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+mn-lt"/>
              </a:rPr>
              <a:t>Дошкільне  дитинство - особливий                   період у розвитку особистості</a:t>
            </a:r>
            <a:endParaRPr lang="uk-UA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373616" cy="4677152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dirty="0" smtClean="0"/>
              <a:t>    </a:t>
            </a:r>
            <a:r>
              <a:rPr lang="ru-RU" sz="2200" dirty="0" smtClean="0"/>
              <a:t>У </a:t>
            </a:r>
            <a:r>
              <a:rPr lang="ru-RU" sz="2200" dirty="0" err="1" smtClean="0"/>
              <a:t>дошкільному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віці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переважає</a:t>
            </a:r>
            <a:r>
              <a:rPr lang="ru-RU" sz="2200" dirty="0" smtClean="0"/>
              <a:t> </a:t>
            </a:r>
            <a:r>
              <a:rPr lang="ru-RU" sz="2200" dirty="0" err="1" smtClean="0"/>
              <a:t>наочно-образна</a:t>
            </a:r>
            <a:r>
              <a:rPr lang="ru-RU" sz="2200" dirty="0" smtClean="0"/>
              <a:t> </a:t>
            </a:r>
            <a:r>
              <a:rPr lang="ru-RU" sz="2200" dirty="0" err="1" smtClean="0"/>
              <a:t>пам’ять</a:t>
            </a:r>
            <a:r>
              <a:rPr lang="ru-RU" sz="2200" dirty="0" smtClean="0"/>
              <a:t>,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2200" dirty="0" smtClean="0"/>
              <a:t>    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запам’ятовування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має</a:t>
            </a:r>
            <a:r>
              <a:rPr lang="ru-RU" sz="2200" dirty="0" smtClean="0"/>
              <a:t> в основному </a:t>
            </a:r>
            <a:r>
              <a:rPr lang="ru-RU" sz="2200" dirty="0" err="1" smtClean="0"/>
              <a:t>мимовільний</a:t>
            </a:r>
            <a:r>
              <a:rPr lang="ru-RU" sz="2200" dirty="0" smtClean="0"/>
              <a:t> характер. 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2200" dirty="0" smtClean="0"/>
              <a:t>     </a:t>
            </a:r>
            <a:r>
              <a:rPr lang="ru-RU" sz="2200" dirty="0" err="1" smtClean="0"/>
              <a:t>Дитяча</a:t>
            </a:r>
            <a:r>
              <a:rPr lang="ru-RU" sz="2200" dirty="0" smtClean="0"/>
              <a:t> </a:t>
            </a:r>
            <a:r>
              <a:rPr lang="ru-RU" sz="2200" dirty="0" err="1" smtClean="0"/>
              <a:t>пам’ять</a:t>
            </a:r>
            <a:r>
              <a:rPr lang="ru-RU" sz="2200" dirty="0" smtClean="0"/>
              <a:t> </a:t>
            </a:r>
            <a:r>
              <a:rPr lang="ru-RU" sz="2200" dirty="0" err="1" smtClean="0"/>
              <a:t>має</a:t>
            </a:r>
            <a:r>
              <a:rPr lang="ru-RU" sz="2200" dirty="0" smtClean="0"/>
              <a:t> </a:t>
            </a:r>
            <a:r>
              <a:rPr lang="ru-RU" sz="2200" dirty="0" err="1" smtClean="0"/>
              <a:t>дивну</a:t>
            </a:r>
            <a:r>
              <a:rPr lang="ru-RU" sz="2200" dirty="0" smtClean="0"/>
              <a:t> </a:t>
            </a:r>
            <a:r>
              <a:rPr lang="ru-RU" sz="2200" dirty="0" err="1" smtClean="0"/>
              <a:t>властивість</a:t>
            </a:r>
            <a:r>
              <a:rPr lang="ru-RU" sz="2200" dirty="0" smtClean="0"/>
              <a:t> - </a:t>
            </a:r>
            <a:r>
              <a:rPr lang="ru-RU" sz="2200" dirty="0" err="1" smtClean="0"/>
              <a:t>виняткову</a:t>
            </a:r>
            <a:r>
              <a:rPr lang="ru-RU" sz="2200" dirty="0" smtClean="0"/>
              <a:t> </a:t>
            </a:r>
            <a:r>
              <a:rPr lang="ru-RU" sz="2200" dirty="0" err="1" smtClean="0"/>
              <a:t>фотографічність</a:t>
            </a:r>
            <a:r>
              <a:rPr lang="ru-RU" sz="2200" dirty="0" smtClean="0"/>
              <a:t>. Для</a:t>
            </a:r>
            <a:r>
              <a:rPr lang="uk-UA" sz="2200" dirty="0" smtClean="0"/>
              <a:t> </a:t>
            </a:r>
            <a:r>
              <a:rPr lang="ru-RU" sz="2200" dirty="0" smtClean="0"/>
              <a:t>того </a:t>
            </a:r>
            <a:r>
              <a:rPr lang="ru-RU" sz="2200" dirty="0" err="1" smtClean="0"/>
              <a:t>щоб</a:t>
            </a:r>
            <a:r>
              <a:rPr lang="ru-RU" sz="2200" dirty="0" smtClean="0"/>
              <a:t> </a:t>
            </a:r>
            <a:r>
              <a:rPr lang="ru-RU" sz="2200" dirty="0" err="1" smtClean="0"/>
              <a:t>вірш</a:t>
            </a:r>
            <a:r>
              <a:rPr lang="ru-RU" sz="2200" dirty="0" smtClean="0"/>
              <a:t> </a:t>
            </a:r>
            <a:r>
              <a:rPr lang="ru-RU" sz="2200" dirty="0" err="1" smtClean="0"/>
              <a:t>запам’ятався</a:t>
            </a:r>
            <a:r>
              <a:rPr lang="ru-RU" sz="2200" dirty="0" smtClean="0"/>
              <a:t> </a:t>
            </a:r>
            <a:r>
              <a:rPr lang="ru-RU" sz="2200" dirty="0" err="1" smtClean="0"/>
              <a:t>надовго</a:t>
            </a:r>
            <a:r>
              <a:rPr lang="ru-RU" sz="2200" dirty="0" smtClean="0"/>
              <a:t>, </a:t>
            </a:r>
            <a:r>
              <a:rPr lang="ru-RU" sz="2200" dirty="0" err="1" smtClean="0"/>
              <a:t>необхідне</a:t>
            </a:r>
            <a:r>
              <a:rPr lang="ru-RU" sz="2200" dirty="0" smtClean="0"/>
              <a:t> </a:t>
            </a:r>
            <a:r>
              <a:rPr lang="ru-RU" sz="2200" dirty="0" err="1" smtClean="0"/>
              <a:t>триразове</a:t>
            </a:r>
            <a:r>
              <a:rPr lang="ru-RU" sz="2200" dirty="0" smtClean="0"/>
              <a:t> </a:t>
            </a:r>
            <a:r>
              <a:rPr lang="ru-RU" sz="2200" dirty="0" err="1" smtClean="0"/>
              <a:t>повторення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його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протягом</a:t>
            </a:r>
            <a:r>
              <a:rPr lang="ru-RU" sz="2200" dirty="0" smtClean="0"/>
              <a:t> перших </a:t>
            </a:r>
            <a:r>
              <a:rPr lang="ru-RU" sz="2200" dirty="0" err="1" smtClean="0"/>
              <a:t>п’яти</a:t>
            </a:r>
            <a:r>
              <a:rPr lang="ru-RU" sz="2200" dirty="0" smtClean="0"/>
              <a:t> </a:t>
            </a:r>
            <a:r>
              <a:rPr lang="ru-RU" sz="2200" dirty="0" err="1" smtClean="0"/>
              <a:t>днів</a:t>
            </a:r>
            <a:r>
              <a:rPr lang="ru-RU" sz="2200" dirty="0" smtClean="0"/>
              <a:t>. </a:t>
            </a:r>
            <a:r>
              <a:rPr lang="ru-RU" sz="2200" dirty="0" err="1" smtClean="0"/>
              <a:t>Зоровий</a:t>
            </a:r>
            <a:r>
              <a:rPr lang="ru-RU" sz="2200" dirty="0" smtClean="0"/>
              <a:t> образ, </a:t>
            </a:r>
            <a:r>
              <a:rPr lang="ru-RU" sz="2200" dirty="0" err="1" smtClean="0"/>
              <a:t>який</a:t>
            </a:r>
            <a:r>
              <a:rPr lang="ru-RU" sz="2200" dirty="0" smtClean="0"/>
              <a:t> </a:t>
            </a:r>
            <a:r>
              <a:rPr lang="ru-RU" sz="2200" dirty="0" err="1" smtClean="0"/>
              <a:t>зберігається</a:t>
            </a:r>
            <a:r>
              <a:rPr lang="ru-RU" sz="2200" dirty="0" smtClean="0"/>
              <a:t> у </a:t>
            </a:r>
            <a:r>
              <a:rPr lang="ru-RU" sz="2200" dirty="0" err="1" smtClean="0"/>
              <a:t>дитини</a:t>
            </a:r>
            <a:r>
              <a:rPr lang="ru-RU" sz="2200" dirty="0" smtClean="0"/>
              <a:t>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прослуховування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вірша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переглядом </a:t>
            </a:r>
            <a:r>
              <a:rPr lang="ru-RU" sz="2200" dirty="0" err="1" smtClean="0"/>
              <a:t>малюнків</a:t>
            </a:r>
            <a:r>
              <a:rPr lang="ru-RU" sz="2200" dirty="0" smtClean="0"/>
              <a:t> (</a:t>
            </a:r>
            <a:r>
              <a:rPr lang="ru-RU" sz="2200" dirty="0" err="1" smtClean="0"/>
              <a:t>дія</a:t>
            </a:r>
            <a:r>
              <a:rPr lang="ru-RU" sz="2200" dirty="0" smtClean="0"/>
              <a:t> </a:t>
            </a:r>
            <a:r>
              <a:rPr lang="uk-UA" sz="2200" dirty="0" smtClean="0"/>
              <a:t>мимовільної уваги і мимовільної зорової пам’яті), дозволяє значно </a:t>
            </a:r>
            <a:r>
              <a:rPr lang="ru-RU" sz="2200" dirty="0" err="1" smtClean="0"/>
              <a:t>швидше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пригадати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вірш</a:t>
            </a:r>
            <a:r>
              <a:rPr lang="ru-RU" sz="2200" dirty="0" smtClean="0"/>
              <a:t>. Опора на </a:t>
            </a:r>
            <a:r>
              <a:rPr lang="ru-RU" sz="2200" dirty="0" err="1" smtClean="0"/>
              <a:t>малюнки</a:t>
            </a:r>
            <a:r>
              <a:rPr lang="ru-RU" sz="2200" dirty="0" smtClean="0"/>
              <a:t> </a:t>
            </a:r>
            <a:r>
              <a:rPr lang="ru-RU" sz="2200" dirty="0" err="1" smtClean="0"/>
              <a:t>під</a:t>
            </a:r>
            <a:r>
              <a:rPr lang="ru-RU" sz="2200" dirty="0" smtClean="0"/>
              <a:t> час </a:t>
            </a:r>
            <a:r>
              <a:rPr lang="ru-RU" sz="2200" dirty="0" err="1" smtClean="0"/>
              <a:t>вивчення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віршів</a:t>
            </a:r>
            <a:r>
              <a:rPr lang="ru-RU" sz="2200" dirty="0" smtClean="0"/>
              <a:t> -</a:t>
            </a:r>
            <a:r>
              <a:rPr lang="ru-RU" sz="2200" dirty="0" err="1" smtClean="0"/>
              <a:t>питання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має</a:t>
            </a:r>
            <a:r>
              <a:rPr lang="ru-RU" sz="2200" dirty="0" smtClean="0"/>
              <a:t> </a:t>
            </a:r>
            <a:r>
              <a:rPr lang="ru-RU" sz="2200" dirty="0" err="1" smtClean="0"/>
              <a:t>практичне</a:t>
            </a:r>
            <a:r>
              <a:rPr lang="ru-RU" sz="2200" dirty="0" smtClean="0"/>
              <a:t> </a:t>
            </a:r>
            <a:r>
              <a:rPr lang="ru-RU" sz="2200" dirty="0" err="1" smtClean="0"/>
              <a:t>значення</a:t>
            </a:r>
            <a:r>
              <a:rPr lang="ru-RU" sz="2200" dirty="0" smtClean="0"/>
              <a:t>.</a:t>
            </a:r>
            <a:endParaRPr lang="uk-UA" sz="2200" dirty="0"/>
          </a:p>
        </p:txBody>
      </p:sp>
      <p:pic>
        <p:nvPicPr>
          <p:cNvPr id="1026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04664"/>
            <a:ext cx="1511964" cy="1584176"/>
          </a:xfrm>
          <a:prstGeom prst="rect">
            <a:avLst/>
          </a:prstGeom>
          <a:noFill/>
        </p:spPr>
      </p:pic>
      <p:sp>
        <p:nvSpPr>
          <p:cNvPr id="7" name="7-конечная звезда 6"/>
          <p:cNvSpPr/>
          <p:nvPr/>
        </p:nvSpPr>
        <p:spPr>
          <a:xfrm flipH="1">
            <a:off x="7812360" y="5877272"/>
            <a:ext cx="648072" cy="792088"/>
          </a:xfrm>
          <a:prstGeom prst="star7">
            <a:avLst>
              <a:gd name="adj" fmla="val 18508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7-конечная звезда 7"/>
          <p:cNvSpPr/>
          <p:nvPr/>
        </p:nvSpPr>
        <p:spPr>
          <a:xfrm>
            <a:off x="8100392" y="5157192"/>
            <a:ext cx="648072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7-конечная звезда 8"/>
          <p:cNvSpPr/>
          <p:nvPr/>
        </p:nvSpPr>
        <p:spPr>
          <a:xfrm>
            <a:off x="7020272" y="5589240"/>
            <a:ext cx="648072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088"/>
          </a:xfrm>
        </p:spPr>
        <p:txBody>
          <a:bodyPr>
            <a:normAutofit/>
          </a:bodyPr>
          <a:lstStyle/>
          <a:p>
            <a:pPr algn="ctr"/>
            <a:endParaRPr lang="uk-UA" sz="3600" dirty="0">
              <a:latin typeface="+mn-lt"/>
            </a:endParaRPr>
          </a:p>
        </p:txBody>
      </p:sp>
      <p:pic>
        <p:nvPicPr>
          <p:cNvPr id="1026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036" y="476672"/>
            <a:ext cx="1511964" cy="1584176"/>
          </a:xfrm>
          <a:prstGeom prst="rect">
            <a:avLst/>
          </a:prstGeom>
          <a:noFill/>
        </p:spPr>
      </p:pic>
      <p:pic>
        <p:nvPicPr>
          <p:cNvPr id="5" name="VID_20200206_102431(1)(0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771800" y="548680"/>
            <a:ext cx="3672408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>
                <a:latin typeface="Constantia" pitchFamily="18" charset="0"/>
              </a:rPr>
              <a:t>Вивчення вірша Т.Г.Шевченка                     </a:t>
            </a:r>
            <a:r>
              <a:rPr lang="uk-UA" sz="3100" b="1" dirty="0" err="1" smtClean="0">
                <a:latin typeface="Constantia" pitchFamily="18" charset="0"/>
              </a:rPr>
              <a:t>“Зацвіла</a:t>
            </a:r>
            <a:r>
              <a:rPr lang="uk-UA" sz="3100" b="1" dirty="0" smtClean="0">
                <a:latin typeface="Constantia" pitchFamily="18" charset="0"/>
              </a:rPr>
              <a:t> в долині червона </a:t>
            </a:r>
            <a:r>
              <a:rPr lang="uk-UA" sz="3100" b="1" dirty="0" err="1" smtClean="0">
                <a:latin typeface="Constantia" pitchFamily="18" charset="0"/>
              </a:rPr>
              <a:t>калина</a:t>
            </a:r>
            <a:r>
              <a:rPr lang="uk-UA" sz="3600" b="1" dirty="0" err="1" smtClean="0">
                <a:latin typeface="Constantia" pitchFamily="18" charset="0"/>
              </a:rPr>
              <a:t>”</a:t>
            </a:r>
            <a:endParaRPr lang="uk-UA" sz="3600" dirty="0">
              <a:latin typeface="+mn-lt"/>
            </a:endParaRPr>
          </a:p>
        </p:txBody>
      </p:sp>
      <p:pic>
        <p:nvPicPr>
          <p:cNvPr id="1026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511964" cy="1584176"/>
          </a:xfrm>
          <a:prstGeom prst="rect">
            <a:avLst/>
          </a:prstGeom>
          <a:noFill/>
        </p:spPr>
      </p:pic>
      <p:pic>
        <p:nvPicPr>
          <p:cNvPr id="7" name="Picture 2" descr="C:\Users\TS76\Desktop\МНЕМОТЕХНІКА\00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4625461" cy="4392488"/>
          </a:xfrm>
          <a:prstGeom prst="rect">
            <a:avLst/>
          </a:prstGeom>
          <a:noFill/>
        </p:spPr>
      </p:pic>
      <p:pic>
        <p:nvPicPr>
          <p:cNvPr id="8" name="Picture 2" descr="C:\Users\TS76\Desktop\IMG_20200207_11133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935321"/>
            <a:ext cx="3240360" cy="43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Constantia" pitchFamily="18" charset="0"/>
              </a:rPr>
              <a:t>Мнемотехніка допоможе дитині</a:t>
            </a:r>
            <a:r>
              <a:rPr lang="uk-UA" sz="4000" b="1" dirty="0" smtClean="0">
                <a:solidFill>
                  <a:srgbClr val="FF0000"/>
                </a:solidFill>
                <a:latin typeface="Constantia" pitchFamily="18" charset="0"/>
              </a:rPr>
              <a:t>:</a:t>
            </a:r>
            <a:endParaRPr lang="uk-UA" sz="4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1278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000" dirty="0" smtClean="0">
                <a:latin typeface="Constantia" pitchFamily="18" charset="0"/>
              </a:rPr>
              <a:t>розширити свої творчі здібності;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 smtClean="0">
                <a:latin typeface="Constantia" pitchFamily="18" charset="0"/>
              </a:rPr>
              <a:t>підвищити самооцінку;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 smtClean="0">
                <a:latin typeface="Constantia" pitchFamily="18" charset="0"/>
              </a:rPr>
              <a:t>з легкістю </a:t>
            </a:r>
            <a:r>
              <a:rPr lang="uk-UA" sz="2000" dirty="0" err="1" smtClean="0">
                <a:latin typeface="Constantia" pitchFamily="18" charset="0"/>
              </a:rPr>
              <a:t>запам</a:t>
            </a:r>
            <a:r>
              <a:rPr lang="en-US" sz="2000" dirty="0" smtClean="0">
                <a:latin typeface="Constantia" pitchFamily="18" charset="0"/>
              </a:rPr>
              <a:t>`</a:t>
            </a:r>
            <a:r>
              <a:rPr lang="uk-UA" sz="2000" dirty="0" err="1" smtClean="0">
                <a:latin typeface="Constantia" pitchFamily="18" charset="0"/>
              </a:rPr>
              <a:t>ятовувати</a:t>
            </a:r>
            <a:r>
              <a:rPr lang="uk-UA" sz="2000" dirty="0" smtClean="0">
                <a:latin typeface="Constantia" pitchFamily="18" charset="0"/>
              </a:rPr>
              <a:t> нову інформацію;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 smtClean="0">
                <a:latin typeface="Constantia" pitchFamily="18" charset="0"/>
              </a:rPr>
              <a:t>збільшити обсяг </a:t>
            </a:r>
            <a:r>
              <a:rPr lang="uk-UA" sz="2000" dirty="0" err="1" smtClean="0">
                <a:latin typeface="Constantia" pitchFamily="18" charset="0"/>
              </a:rPr>
              <a:t>пам</a:t>
            </a:r>
            <a:r>
              <a:rPr lang="en-US" sz="2000" dirty="0" smtClean="0">
                <a:latin typeface="Constantia" pitchFamily="18" charset="0"/>
              </a:rPr>
              <a:t>`</a:t>
            </a:r>
            <a:r>
              <a:rPr lang="uk-UA" sz="2000" dirty="0" smtClean="0">
                <a:latin typeface="Constantia" pitchFamily="18" charset="0"/>
              </a:rPr>
              <a:t>яті</a:t>
            </a:r>
            <a:r>
              <a:rPr lang="en-US" sz="2000" dirty="0" smtClean="0">
                <a:latin typeface="Constantia" pitchFamily="18" charset="0"/>
              </a:rPr>
              <a:t> </a:t>
            </a:r>
            <a:r>
              <a:rPr lang="uk-UA" sz="2000" dirty="0" smtClean="0">
                <a:latin typeface="Constantia" pitchFamily="18" charset="0"/>
              </a:rPr>
              <a:t>шляхом утворення додаткових асоціацій.</a:t>
            </a:r>
            <a:endParaRPr lang="uk-UA" sz="2000" dirty="0">
              <a:latin typeface="Constantia" pitchFamily="18" charset="0"/>
            </a:endParaRPr>
          </a:p>
        </p:txBody>
      </p:sp>
      <p:pic>
        <p:nvPicPr>
          <p:cNvPr id="4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1843" y="188640"/>
            <a:ext cx="1722157" cy="1800200"/>
          </a:xfrm>
          <a:prstGeom prst="rect">
            <a:avLst/>
          </a:prstGeom>
          <a:noFill/>
        </p:spPr>
      </p:pic>
      <p:sp>
        <p:nvSpPr>
          <p:cNvPr id="5" name="7-конечная звезда 4"/>
          <p:cNvSpPr/>
          <p:nvPr/>
        </p:nvSpPr>
        <p:spPr>
          <a:xfrm>
            <a:off x="7236296" y="5301208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7-конечная звезда 5"/>
          <p:cNvSpPr/>
          <p:nvPr/>
        </p:nvSpPr>
        <p:spPr>
          <a:xfrm>
            <a:off x="8316416" y="4725144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7-конечная звезда 6"/>
          <p:cNvSpPr/>
          <p:nvPr/>
        </p:nvSpPr>
        <p:spPr>
          <a:xfrm flipH="1">
            <a:off x="8172400" y="5733256"/>
            <a:ext cx="792088" cy="648072"/>
          </a:xfrm>
          <a:prstGeom prst="star7">
            <a:avLst>
              <a:gd name="adj" fmla="val 18508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 descr="C:\Users\TS76\Desktop\IMG_20200207_113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356992"/>
            <a:ext cx="3240360" cy="3168352"/>
          </a:xfrm>
          <a:prstGeom prst="rect">
            <a:avLst/>
          </a:prstGeom>
          <a:noFill/>
        </p:spPr>
      </p:pic>
      <p:pic>
        <p:nvPicPr>
          <p:cNvPr id="3075" name="Picture 3" descr="C:\Users\TS76\Desktop\IMG_20200207_113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302433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82296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uk-UA" sz="4800" b="1" dirty="0" smtClean="0">
                <a:solidFill>
                  <a:srgbClr val="FF0000"/>
                </a:solidFill>
                <a:latin typeface="+mn-lt"/>
              </a:rPr>
            </a:br>
            <a:r>
              <a:rPr lang="uk-UA" sz="48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uk-UA" sz="4800" b="1" dirty="0" smtClean="0">
                <a:solidFill>
                  <a:srgbClr val="FF0000"/>
                </a:solidFill>
                <a:latin typeface="+mn-lt"/>
              </a:rPr>
            </a:br>
            <a:endParaRPr lang="uk-UA" sz="4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6600" b="1" dirty="0" smtClean="0">
                <a:solidFill>
                  <a:srgbClr val="FF0000"/>
                </a:solidFill>
              </a:rPr>
              <a:t>Дякую за увагу!!!</a:t>
            </a:r>
            <a:endParaRPr lang="uk-UA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036" y="260648"/>
            <a:ext cx="1511964" cy="1584176"/>
          </a:xfrm>
          <a:prstGeom prst="rect">
            <a:avLst/>
          </a:prstGeom>
          <a:noFill/>
        </p:spPr>
      </p:pic>
      <p:sp>
        <p:nvSpPr>
          <p:cNvPr id="5" name="7-конечная звезда 4"/>
          <p:cNvSpPr/>
          <p:nvPr/>
        </p:nvSpPr>
        <p:spPr>
          <a:xfrm>
            <a:off x="7020272" y="5373216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Picture 2" descr="C:\Users\TS76\Desktop\IMG_20200207_111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988840"/>
            <a:ext cx="3672408" cy="4869160"/>
          </a:xfrm>
          <a:prstGeom prst="rect">
            <a:avLst/>
          </a:prstGeom>
          <a:noFill/>
        </p:spPr>
      </p:pic>
      <p:pic>
        <p:nvPicPr>
          <p:cNvPr id="4" name="Picture 2" descr="C:\Users\TS76\Desktop\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35716">
            <a:off x="277904" y="1952385"/>
            <a:ext cx="3381805" cy="3679539"/>
          </a:xfrm>
          <a:prstGeom prst="rect">
            <a:avLst/>
          </a:prstGeom>
          <a:noFill/>
        </p:spPr>
      </p:pic>
      <p:pic>
        <p:nvPicPr>
          <p:cNvPr id="1027" name="Picture 3" descr="C:\Users\TS76\Desktop\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66635">
            <a:off x="2423089" y="2313606"/>
            <a:ext cx="3035357" cy="4050258"/>
          </a:xfrm>
          <a:prstGeom prst="rect">
            <a:avLst/>
          </a:prstGeom>
          <a:noFill/>
        </p:spPr>
      </p:pic>
      <p:pic>
        <p:nvPicPr>
          <p:cNvPr id="7" name="Picture 2" descr="C:\Users\TS76\Desktop\-19-6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509120"/>
            <a:ext cx="2966467" cy="2497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03448"/>
            <a:ext cx="8229600" cy="1872208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+mn-lt"/>
              </a:rPr>
              <a:t/>
            </a:r>
            <a:br>
              <a:rPr lang="uk-UA" sz="2800" dirty="0" smtClean="0">
                <a:latin typeface="+mn-lt"/>
              </a:rPr>
            </a:br>
            <a:endParaRPr lang="uk-UA" sz="2800" b="1" dirty="0">
              <a:latin typeface="+mn-lt"/>
            </a:endParaRPr>
          </a:p>
        </p:txBody>
      </p:sp>
      <p:pic>
        <p:nvPicPr>
          <p:cNvPr id="1026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20688"/>
            <a:ext cx="1511964" cy="1584176"/>
          </a:xfrm>
          <a:prstGeom prst="rect">
            <a:avLst/>
          </a:prstGeom>
          <a:noFill/>
        </p:spPr>
      </p:pic>
      <p:pic>
        <p:nvPicPr>
          <p:cNvPr id="4" name="Picture 2" descr="C:\Users\TS76\Desktop\ushynskyi-249x3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2592287" cy="30963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03848" y="270892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« </a:t>
            </a:r>
            <a:r>
              <a:rPr lang="ru-RU" b="1" i="1" dirty="0" err="1" smtClean="0">
                <a:ea typeface="Calibri" pitchFamily="34" charset="0"/>
                <a:cs typeface="Times New Roman" pitchFamily="18" charset="0"/>
              </a:rPr>
              <a:t>Вчіть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ea typeface="Calibri" pitchFamily="34" charset="0"/>
                <a:cs typeface="Times New Roman" pitchFamily="18" charset="0"/>
              </a:rPr>
              <a:t>дитину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ea typeface="Calibri" pitchFamily="34" charset="0"/>
                <a:cs typeface="Times New Roman" pitchFamily="18" charset="0"/>
              </a:rPr>
              <a:t>яким-небудь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ea typeface="Calibri" pitchFamily="34" charset="0"/>
                <a:cs typeface="Times New Roman" pitchFamily="18" charset="0"/>
              </a:rPr>
              <a:t>невідомим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ea typeface="Calibri" pitchFamily="34" charset="0"/>
                <a:cs typeface="Times New Roman" pitchFamily="18" charset="0"/>
              </a:rPr>
              <a:t>її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ea typeface="Calibri" pitchFamily="34" charset="0"/>
                <a:cs typeface="Times New Roman" pitchFamily="18" charset="0"/>
              </a:rPr>
              <a:t>п</a:t>
            </a:r>
            <a:r>
              <a:rPr lang="en-US" b="1" i="1" dirty="0" smtClean="0">
                <a:ea typeface="Calibri" pitchFamily="34" charset="0"/>
                <a:cs typeface="Times New Roman" pitchFamily="18" charset="0"/>
              </a:rPr>
              <a:t>`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яти словам — вона буде </a:t>
            </a:r>
            <a:r>
              <a:rPr lang="ru-RU" b="1" i="1" dirty="0" err="1" smtClean="0">
                <a:ea typeface="Calibri" pitchFamily="34" charset="0"/>
                <a:cs typeface="Times New Roman" pitchFamily="18" charset="0"/>
              </a:rPr>
              <a:t>довго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 и </a:t>
            </a:r>
            <a:r>
              <a:rPr lang="ru-RU" b="1" i="1" dirty="0" err="1" smtClean="0">
                <a:ea typeface="Calibri" pitchFamily="34" charset="0"/>
                <a:cs typeface="Times New Roman" pitchFamily="18" charset="0"/>
              </a:rPr>
              <a:t>марно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ea typeface="Calibri" pitchFamily="34" charset="0"/>
                <a:cs typeface="Times New Roman" pitchFamily="18" charset="0"/>
              </a:rPr>
              <a:t>мучитися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, а </a:t>
            </a:r>
            <a:r>
              <a:rPr lang="ru-RU" b="1" i="1" dirty="0" err="1" smtClean="0">
                <a:ea typeface="Calibri" pitchFamily="34" charset="0"/>
                <a:cs typeface="Times New Roman" pitchFamily="18" charset="0"/>
              </a:rPr>
              <a:t>зв</a:t>
            </a:r>
            <a:r>
              <a:rPr lang="en-US" b="1" i="1" dirty="0" smtClean="0">
                <a:ea typeface="Calibri" pitchFamily="34" charset="0"/>
                <a:cs typeface="Times New Roman" pitchFamily="18" charset="0"/>
              </a:rPr>
              <a:t>`</a:t>
            </a:r>
            <a:r>
              <a:rPr lang="ru-RU" b="1" i="1" dirty="0" err="1" smtClean="0">
                <a:ea typeface="Calibri" pitchFamily="34" charset="0"/>
                <a:cs typeface="Times New Roman" pitchFamily="18" charset="0"/>
              </a:rPr>
              <a:t>яжіть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ea typeface="Calibri" pitchFamily="34" charset="0"/>
                <a:cs typeface="Times New Roman" pitchFamily="18" charset="0"/>
              </a:rPr>
              <a:t>двадцять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 таких </a:t>
            </a:r>
            <a:r>
              <a:rPr lang="ru-RU" b="1" i="1" dirty="0" err="1" smtClean="0">
                <a:ea typeface="Calibri" pitchFamily="34" charset="0"/>
                <a:cs typeface="Times New Roman" pitchFamily="18" charset="0"/>
              </a:rPr>
              <a:t>слів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 з картинками, </a:t>
            </a:r>
            <a:r>
              <a:rPr lang="uk-UA" b="1" i="1" dirty="0" smtClean="0">
                <a:ea typeface="Calibri" pitchFamily="34" charset="0"/>
                <a:cs typeface="Times New Roman" pitchFamily="18" charset="0"/>
              </a:rPr>
              <a:t>і вона </a:t>
            </a:r>
            <a:r>
              <a:rPr lang="ru-RU" b="1" i="1" dirty="0" err="1" smtClean="0">
                <a:ea typeface="Calibri" pitchFamily="34" charset="0"/>
                <a:cs typeface="Times New Roman" pitchFamily="18" charset="0"/>
              </a:rPr>
              <a:t>їх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ea typeface="Calibri" pitchFamily="34" charset="0"/>
                <a:cs typeface="Times New Roman" pitchFamily="18" charset="0"/>
              </a:rPr>
              <a:t>засвоїть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 на </a:t>
            </a:r>
            <a:r>
              <a:rPr lang="ru-RU" b="1" i="1" dirty="0" err="1" smtClean="0">
                <a:ea typeface="Calibri" pitchFamily="34" charset="0"/>
                <a:cs typeface="Times New Roman" pitchFamily="18" charset="0"/>
              </a:rPr>
              <a:t>льоту</a:t>
            </a: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».       </a:t>
            </a:r>
            <a:endParaRPr lang="uk-UA" sz="800" b="1" i="1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	                               К.Д.Ушинский</a:t>
            </a:r>
            <a:endParaRPr lang="ru-RU" sz="2400" b="1" i="1" dirty="0" smtClean="0">
              <a:cs typeface="Arial" pitchFamily="34" charset="0"/>
            </a:endParaRPr>
          </a:p>
        </p:txBody>
      </p:sp>
      <p:sp>
        <p:nvSpPr>
          <p:cNvPr id="11" name="7-конечная звезда 10"/>
          <p:cNvSpPr/>
          <p:nvPr/>
        </p:nvSpPr>
        <p:spPr>
          <a:xfrm>
            <a:off x="7164288" y="5877272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7-конечная звезда 11"/>
          <p:cNvSpPr/>
          <p:nvPr/>
        </p:nvSpPr>
        <p:spPr>
          <a:xfrm>
            <a:off x="7956376" y="5085184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7-конечная звезда 12"/>
          <p:cNvSpPr/>
          <p:nvPr/>
        </p:nvSpPr>
        <p:spPr>
          <a:xfrm flipH="1">
            <a:off x="7956376" y="5877272"/>
            <a:ext cx="864096" cy="792088"/>
          </a:xfrm>
          <a:prstGeom prst="star7">
            <a:avLst>
              <a:gd name="adj" fmla="val 15542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10376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err="1" smtClean="0">
                <a:latin typeface="+mn-lt"/>
              </a:rPr>
              <a:t>Мнемотехніка-</a:t>
            </a:r>
            <a:r>
              <a:rPr lang="uk-UA" sz="3200" b="1" dirty="0" smtClean="0">
                <a:latin typeface="+mn-lt"/>
              </a:rPr>
              <a:t/>
            </a:r>
            <a:br>
              <a:rPr lang="uk-UA" sz="3200" b="1" dirty="0" smtClean="0">
                <a:latin typeface="+mn-lt"/>
              </a:rPr>
            </a:br>
            <a:r>
              <a:rPr lang="uk-UA" sz="3600" b="1" dirty="0" smtClean="0">
                <a:latin typeface="+mn-lt"/>
              </a:rPr>
              <a:t>технологія ефективного                                 засвоєння інформації</a:t>
            </a:r>
            <a:endParaRPr lang="uk-UA" sz="3600" b="1" dirty="0">
              <a:latin typeface="+mn-lt"/>
            </a:endParaRPr>
          </a:p>
        </p:txBody>
      </p:sp>
      <p:pic>
        <p:nvPicPr>
          <p:cNvPr id="1026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4664"/>
            <a:ext cx="1512168" cy="1584176"/>
          </a:xfrm>
          <a:prstGeom prst="rect">
            <a:avLst/>
          </a:prstGeom>
          <a:noFill/>
        </p:spPr>
      </p:pic>
      <p:pic>
        <p:nvPicPr>
          <p:cNvPr id="4" name="Picture 2" descr="C:\Users\TS76\Desktop\im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341567">
            <a:off x="453891" y="2472007"/>
            <a:ext cx="3698196" cy="3220661"/>
          </a:xfrm>
          <a:prstGeom prst="rect">
            <a:avLst/>
          </a:prstGeom>
          <a:noFill/>
        </p:spPr>
      </p:pic>
      <p:pic>
        <p:nvPicPr>
          <p:cNvPr id="3" name="Picture 2" descr="C:\Users\TS76\Desktop\МНЕМОТЕХНІКА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060848"/>
            <a:ext cx="4608512" cy="2808312"/>
          </a:xfrm>
          <a:prstGeom prst="rect">
            <a:avLst/>
          </a:prstGeom>
          <a:noFill/>
        </p:spPr>
      </p:pic>
      <p:pic>
        <p:nvPicPr>
          <p:cNvPr id="5" name="Picture 2" descr="C:\Users\TS76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69160"/>
            <a:ext cx="2880320" cy="1816224"/>
          </a:xfrm>
          <a:prstGeom prst="rect">
            <a:avLst/>
          </a:prstGeom>
          <a:noFill/>
        </p:spPr>
      </p:pic>
      <p:sp>
        <p:nvSpPr>
          <p:cNvPr id="8" name="7-конечная звезда 7"/>
          <p:cNvSpPr/>
          <p:nvPr/>
        </p:nvSpPr>
        <p:spPr>
          <a:xfrm flipH="1">
            <a:off x="8316416" y="5877272"/>
            <a:ext cx="648072" cy="792088"/>
          </a:xfrm>
          <a:prstGeom prst="star7">
            <a:avLst>
              <a:gd name="adj" fmla="val 18508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7-конечная звезда 8"/>
          <p:cNvSpPr/>
          <p:nvPr/>
        </p:nvSpPr>
        <p:spPr>
          <a:xfrm>
            <a:off x="7596336" y="5877272"/>
            <a:ext cx="648072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Picture 3" descr="C:\Users\TS76\Desktop\thumb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10899">
            <a:off x="5377932" y="3248112"/>
            <a:ext cx="3202306" cy="2804418"/>
          </a:xfrm>
          <a:prstGeom prst="rect">
            <a:avLst/>
          </a:prstGeom>
          <a:noFill/>
        </p:spPr>
      </p:pic>
      <p:sp>
        <p:nvSpPr>
          <p:cNvPr id="12" name="7-конечная звезда 11"/>
          <p:cNvSpPr/>
          <p:nvPr/>
        </p:nvSpPr>
        <p:spPr>
          <a:xfrm>
            <a:off x="8316416" y="5157192"/>
            <a:ext cx="648072" cy="72008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20688"/>
            <a:ext cx="1511964" cy="158417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tx1"/>
                </a:solidFill>
                <a:latin typeface="+mn-lt"/>
              </a:rPr>
              <a:t>Історія виникнення</a:t>
            </a:r>
            <a:endParaRPr lang="uk-UA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3200" b="1" dirty="0" smtClean="0"/>
              <a:t>Слова </a:t>
            </a:r>
            <a:r>
              <a:rPr lang="uk-UA" sz="3200" b="1" dirty="0" smtClean="0">
                <a:solidFill>
                  <a:srgbClr val="FF0000"/>
                </a:solidFill>
              </a:rPr>
              <a:t>«Мнемотехніка»</a:t>
            </a:r>
            <a:r>
              <a:rPr lang="uk-UA" sz="3200" b="1" dirty="0" smtClean="0"/>
              <a:t> і </a:t>
            </a:r>
            <a:r>
              <a:rPr lang="uk-UA" sz="3200" b="1" dirty="0" smtClean="0">
                <a:solidFill>
                  <a:srgbClr val="FF0000"/>
                </a:solidFill>
              </a:rPr>
              <a:t>«Мнемоніка» </a:t>
            </a:r>
            <a:r>
              <a:rPr lang="uk-UA" sz="2400" dirty="0" smtClean="0"/>
              <a:t>позначають одне і теж </a:t>
            </a:r>
            <a:r>
              <a:rPr lang="uk-UA" sz="3200" b="1" dirty="0" smtClean="0"/>
              <a:t>- </a:t>
            </a:r>
            <a:r>
              <a:rPr lang="uk-UA" sz="2400" dirty="0" smtClean="0"/>
              <a:t>техніка запам’ятовування</a:t>
            </a:r>
            <a:br>
              <a:rPr lang="uk-UA" sz="2400" dirty="0" smtClean="0"/>
            </a:br>
            <a:r>
              <a:rPr lang="uk-UA" sz="2400" dirty="0" smtClean="0"/>
              <a:t>Назви походять від грецького </a:t>
            </a:r>
            <a:r>
              <a:rPr lang="en-US" sz="2400" i="1" dirty="0" err="1" smtClean="0"/>
              <a:t>mnemonikon</a:t>
            </a:r>
            <a:r>
              <a:rPr lang="en-US" sz="2400" i="1" dirty="0" smtClean="0"/>
              <a:t> (</a:t>
            </a:r>
            <a:r>
              <a:rPr lang="uk-UA" sz="2400" i="1" dirty="0" smtClean="0"/>
              <a:t>від імені давньогрецької  </a:t>
            </a:r>
            <a:r>
              <a:rPr lang="uk-UA" sz="2400" dirty="0" smtClean="0"/>
              <a:t>богині пам’яті </a:t>
            </a:r>
            <a:r>
              <a:rPr lang="uk-UA" sz="2400" dirty="0" err="1" smtClean="0"/>
              <a:t>Мнемозіни</a:t>
            </a:r>
            <a:r>
              <a:rPr lang="uk-UA" sz="2400" dirty="0" smtClean="0"/>
              <a:t> - матері дев’яти муз) - мистецтво запам’ятовування.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/>
          </a:p>
        </p:txBody>
      </p:sp>
      <p:sp>
        <p:nvSpPr>
          <p:cNvPr id="10" name="7-конечная звезда 9"/>
          <p:cNvSpPr/>
          <p:nvPr/>
        </p:nvSpPr>
        <p:spPr>
          <a:xfrm flipH="1">
            <a:off x="8100392" y="5877272"/>
            <a:ext cx="864096" cy="792088"/>
          </a:xfrm>
          <a:prstGeom prst="star7">
            <a:avLst>
              <a:gd name="adj" fmla="val 18508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11" name="7-конечная звезда 10"/>
          <p:cNvSpPr/>
          <p:nvPr/>
        </p:nvSpPr>
        <p:spPr>
          <a:xfrm>
            <a:off x="7380312" y="5589240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7-конечная звезда 11"/>
          <p:cNvSpPr/>
          <p:nvPr/>
        </p:nvSpPr>
        <p:spPr>
          <a:xfrm>
            <a:off x="8244408" y="5157192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C:\Users\TS76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4266">
            <a:off x="231814" y="4533206"/>
            <a:ext cx="3396528" cy="1707414"/>
          </a:xfrm>
          <a:prstGeom prst="rect">
            <a:avLst/>
          </a:prstGeom>
          <a:noFill/>
        </p:spPr>
      </p:pic>
      <p:pic>
        <p:nvPicPr>
          <p:cNvPr id="9" name="Picture 2" descr="C:\Users\TS76\Desktop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509120"/>
            <a:ext cx="2808312" cy="2148562"/>
          </a:xfrm>
          <a:prstGeom prst="rect">
            <a:avLst/>
          </a:prstGeom>
          <a:noFill/>
        </p:spPr>
      </p:pic>
      <p:pic>
        <p:nvPicPr>
          <p:cNvPr id="13" name="Picture 3" descr="C:\Users\TS76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17938">
            <a:off x="5245519" y="4264918"/>
            <a:ext cx="2455103" cy="1187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2060848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+mn-lt"/>
              </a:rPr>
              <a:t>Мнемотехніка</a:t>
            </a:r>
            <a:r>
              <a:rPr lang="uk-UA" sz="3100" b="1" i="1" dirty="0" smtClean="0">
                <a:latin typeface="+mn-lt"/>
              </a:rPr>
              <a:t> – </a:t>
            </a:r>
            <a:r>
              <a:rPr lang="uk-UA" sz="3100" dirty="0" smtClean="0">
                <a:latin typeface="+mn-lt"/>
              </a:rPr>
              <a:t>це системна                    робота, яка ведеться поетапно -  від                    </a:t>
            </a:r>
            <a:r>
              <a:rPr lang="uk-UA" sz="2800" dirty="0" smtClean="0">
                <a:latin typeface="+mn-lt"/>
              </a:rPr>
              <a:t>простого до складного</a:t>
            </a:r>
            <a:endParaRPr lang="uk-UA" sz="2800" dirty="0">
              <a:latin typeface="+mn-lt"/>
            </a:endParaRPr>
          </a:p>
        </p:txBody>
      </p:sp>
      <p:pic>
        <p:nvPicPr>
          <p:cNvPr id="1026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20688"/>
            <a:ext cx="1511964" cy="158417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6" y="2492896"/>
          <a:ext cx="5417820" cy="518160"/>
        </p:xfrm>
        <a:graphic>
          <a:graphicData uri="http://schemas.openxmlformats.org/drawingml/2006/table">
            <a:tbl>
              <a:tblPr/>
              <a:tblGrid>
                <a:gridCol w="5417820"/>
              </a:tblGrid>
              <a:tr h="371842">
                <a:tc>
                  <a:txBody>
                    <a:bodyPr/>
                    <a:lstStyle/>
                    <a:p>
                      <a:r>
                        <a:rPr lang="uk-UA" sz="2800" b="1" i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              </a:t>
                      </a:r>
                      <a:r>
                        <a:rPr lang="uk-UA" sz="2800" b="1" i="1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Мнемоквадрат</a:t>
                      </a:r>
                      <a:endParaRPr lang="uk-UA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27584" y="3501008"/>
          <a:ext cx="5390336" cy="648072"/>
        </p:xfrm>
        <a:graphic>
          <a:graphicData uri="http://schemas.openxmlformats.org/drawingml/2006/table">
            <a:tbl>
              <a:tblPr/>
              <a:tblGrid>
                <a:gridCol w="5390336"/>
              </a:tblGrid>
              <a:tr h="648072">
                <a:tc>
                  <a:txBody>
                    <a:bodyPr/>
                    <a:lstStyle/>
                    <a:p>
                      <a:r>
                        <a:rPr lang="uk-UA" sz="2800" b="1" i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                </a:t>
                      </a:r>
                      <a:r>
                        <a:rPr lang="uk-UA" sz="2800" b="1" i="1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Мнемодоріжка</a:t>
                      </a:r>
                      <a:endParaRPr lang="uk-UA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27584" y="4725144"/>
          <a:ext cx="5400600" cy="720080"/>
        </p:xfrm>
        <a:graphic>
          <a:graphicData uri="http://schemas.openxmlformats.org/drawingml/2006/table">
            <a:tbl>
              <a:tblPr/>
              <a:tblGrid>
                <a:gridCol w="5400600"/>
              </a:tblGrid>
              <a:tr h="720080">
                <a:tc>
                  <a:txBody>
                    <a:bodyPr/>
                    <a:lstStyle/>
                    <a:p>
                      <a:r>
                        <a:rPr lang="uk-UA" sz="1800" b="1" i="1" dirty="0" smtClean="0">
                          <a:latin typeface="+mn-lt"/>
                        </a:rPr>
                        <a:t>                         </a:t>
                      </a:r>
                      <a:r>
                        <a:rPr lang="uk-UA" sz="2800" b="1" i="1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Мнемотаблиця</a:t>
                      </a:r>
                      <a:endParaRPr lang="uk-UA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pPr>
              <a:buNone/>
            </a:pPr>
            <a:endParaRPr lang="uk-UA" i="1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3131840" y="2996952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низ 12"/>
          <p:cNvSpPr/>
          <p:nvPr/>
        </p:nvSpPr>
        <p:spPr>
          <a:xfrm>
            <a:off x="3131840" y="4149080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7-конечная звезда 13"/>
          <p:cNvSpPr/>
          <p:nvPr/>
        </p:nvSpPr>
        <p:spPr>
          <a:xfrm>
            <a:off x="6948264" y="5373216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7-конечная звезда 14"/>
          <p:cNvSpPr/>
          <p:nvPr/>
        </p:nvSpPr>
        <p:spPr>
          <a:xfrm>
            <a:off x="7956376" y="5157192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7-конечная звезда 15"/>
          <p:cNvSpPr/>
          <p:nvPr/>
        </p:nvSpPr>
        <p:spPr>
          <a:xfrm flipH="1">
            <a:off x="7524328" y="5877272"/>
            <a:ext cx="864096" cy="792088"/>
          </a:xfrm>
          <a:prstGeom prst="star7">
            <a:avLst>
              <a:gd name="adj" fmla="val 18508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301608" cy="1152128"/>
          </a:xfrm>
        </p:spPr>
        <p:txBody>
          <a:bodyPr>
            <a:noAutofit/>
          </a:bodyPr>
          <a:lstStyle/>
          <a:p>
            <a:r>
              <a:rPr lang="uk-UA" sz="2800" b="1" dirty="0" err="1" smtClean="0">
                <a:latin typeface="+mn-lt"/>
              </a:rPr>
              <a:t>Мнемоквадрат</a:t>
            </a:r>
            <a:r>
              <a:rPr lang="uk-UA" sz="2800" b="1" dirty="0" smtClean="0">
                <a:latin typeface="+mn-lt"/>
              </a:rPr>
              <a:t> - </a:t>
            </a:r>
            <a:r>
              <a:rPr lang="uk-UA" sz="2800" dirty="0" smtClean="0">
                <a:latin typeface="+mn-lt"/>
              </a:rPr>
              <a:t>це окремий схематичний малюнок з певною інформацією</a:t>
            </a:r>
            <a:endParaRPr lang="uk-UA" sz="2800" dirty="0">
              <a:latin typeface="+mn-lt"/>
            </a:endParaRPr>
          </a:p>
        </p:txBody>
      </p:sp>
      <p:pic>
        <p:nvPicPr>
          <p:cNvPr id="1026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20688"/>
            <a:ext cx="1511964" cy="1584176"/>
          </a:xfrm>
          <a:prstGeom prst="rect">
            <a:avLst/>
          </a:prstGeom>
          <a:noFill/>
        </p:spPr>
      </p:pic>
      <p:pic>
        <p:nvPicPr>
          <p:cNvPr id="2052" name="Picture 4" descr="C:\Users\TS76\Desktop\завантаження (8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564904"/>
            <a:ext cx="2952328" cy="2374032"/>
          </a:xfrm>
          <a:prstGeom prst="rect">
            <a:avLst/>
          </a:prstGeom>
          <a:noFill/>
        </p:spPr>
      </p:pic>
      <p:pic>
        <p:nvPicPr>
          <p:cNvPr id="2053" name="Picture 5" descr="C:\Users\TS76\Desktop\_1053-5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3866" y="2795329"/>
            <a:ext cx="1548173" cy="1857807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43608" y="2276872"/>
          <a:ext cx="1656184" cy="2736304"/>
        </p:xfrm>
        <a:graphic>
          <a:graphicData uri="http://schemas.openxmlformats.org/drawingml/2006/table">
            <a:tbl>
              <a:tblPr/>
              <a:tblGrid>
                <a:gridCol w="1656184"/>
              </a:tblGrid>
              <a:tr h="2736304">
                <a:tc>
                  <a:txBody>
                    <a:bodyPr/>
                    <a:lstStyle/>
                    <a:p>
                      <a:r>
                        <a:rPr lang="uk-UA" dirty="0" smtClean="0"/>
                        <a:t>Ялинка зелена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131840" y="2492896"/>
          <a:ext cx="2016224" cy="2520280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2520280">
                <a:tc>
                  <a:txBody>
                    <a:bodyPr/>
                    <a:lstStyle/>
                    <a:p>
                      <a:r>
                        <a:rPr lang="uk-UA" dirty="0" smtClean="0"/>
                        <a:t>Помідор червоний</a:t>
                      </a:r>
                    </a:p>
                    <a:p>
                      <a:endParaRPr lang="uk-UA" dirty="0" smtClean="0"/>
                    </a:p>
                    <a:p>
                      <a:endParaRPr lang="uk-U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054" name="Picture 6" descr="C:\Users\TS76\Desktop\depositphotos_11376587-stock-illustration-the-sun-burning-like-fla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924944"/>
            <a:ext cx="2088232" cy="2016224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580112" y="2492896"/>
          <a:ext cx="2228193" cy="2520280"/>
        </p:xfrm>
        <a:graphic>
          <a:graphicData uri="http://schemas.openxmlformats.org/drawingml/2006/table">
            <a:tbl>
              <a:tblPr/>
              <a:tblGrid>
                <a:gridCol w="2228193"/>
              </a:tblGrid>
              <a:tr h="2520280">
                <a:tc>
                  <a:txBody>
                    <a:bodyPr/>
                    <a:lstStyle/>
                    <a:p>
                      <a:r>
                        <a:rPr lang="uk-UA" dirty="0" smtClean="0"/>
                        <a:t>Сонце</a:t>
                      </a:r>
                      <a:r>
                        <a:rPr lang="uk-UA" baseline="0" dirty="0" smtClean="0"/>
                        <a:t> жовте</a:t>
                      </a:r>
                      <a:endParaRPr lang="uk-UA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41434" y="5297214"/>
          <a:ext cx="7998373" cy="1082565"/>
        </p:xfrm>
        <a:graphic>
          <a:graphicData uri="http://schemas.openxmlformats.org/drawingml/2006/table">
            <a:tbl>
              <a:tblPr/>
              <a:tblGrid>
                <a:gridCol w="7998373"/>
              </a:tblGrid>
              <a:tr h="1082565">
                <a:tc>
                  <a:txBody>
                    <a:bodyPr/>
                    <a:lstStyle/>
                    <a:p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Так проводиться робота над словом. </a:t>
                      </a:r>
                      <a:r>
                        <a:rPr kumimoji="0" lang="ru-RU" sz="2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Наприклад</a:t>
                      </a:r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2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дається</a:t>
                      </a:r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слово</a:t>
                      </a:r>
                    </a:p>
                    <a:p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та </a:t>
                      </a:r>
                      <a:r>
                        <a:rPr kumimoji="0" lang="ru-RU" sz="2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символічне</a:t>
                      </a:r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позначення</a:t>
                      </a:r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2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Діти</a:t>
                      </a:r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поступово</a:t>
                      </a:r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розуміють</a:t>
                      </a:r>
                      <a:r>
                        <a:rPr kumimoji="0"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20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endParaRPr kumimoji="0" lang="ru-RU" sz="2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означає «зашифрувати слово».</a:t>
                      </a:r>
                      <a:endParaRPr lang="uk-UA" sz="2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7-конечная звезда 11"/>
          <p:cNvSpPr/>
          <p:nvPr/>
        </p:nvSpPr>
        <p:spPr>
          <a:xfrm>
            <a:off x="7452320" y="5949280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7-конечная звезда 14"/>
          <p:cNvSpPr/>
          <p:nvPr/>
        </p:nvSpPr>
        <p:spPr>
          <a:xfrm>
            <a:off x="8316416" y="4941168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7-конечная звезда 15"/>
          <p:cNvSpPr/>
          <p:nvPr/>
        </p:nvSpPr>
        <p:spPr>
          <a:xfrm flipH="1">
            <a:off x="8279904" y="5805264"/>
            <a:ext cx="864096" cy="792088"/>
          </a:xfrm>
          <a:prstGeom prst="star7">
            <a:avLst>
              <a:gd name="adj" fmla="val 18508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err="1" smtClean="0">
                <a:solidFill>
                  <a:srgbClr val="FF0000"/>
                </a:solidFill>
                <a:latin typeface="+mn-lt"/>
              </a:rPr>
              <a:t>Мнемодоріжка</a:t>
            </a:r>
            <a:r>
              <a:rPr lang="uk-UA" sz="2800" b="1" dirty="0" smtClean="0">
                <a:solidFill>
                  <a:schemeClr val="tx1"/>
                </a:solidFill>
                <a:latin typeface="+mn-lt"/>
              </a:rPr>
              <a:t> - </a:t>
            </a:r>
            <a:r>
              <a:rPr lang="uk-UA" sz="2800" dirty="0" smtClean="0">
                <a:solidFill>
                  <a:schemeClr val="tx1"/>
                </a:solidFill>
                <a:latin typeface="+mn-lt"/>
              </a:rPr>
              <a:t>це  таблиця з чотирьох і                    більше клітинок, розташованих лінійно</a:t>
            </a:r>
            <a:endParaRPr lang="uk-UA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Наприклад , послідовність ліплення </a:t>
            </a:r>
            <a:r>
              <a:rPr lang="uk-UA" sz="2000" dirty="0" err="1" smtClean="0"/>
              <a:t>сніговика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1026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20688"/>
            <a:ext cx="1511964" cy="158417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15841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636912"/>
            <a:ext cx="1512168" cy="19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36912"/>
            <a:ext cx="15841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2636912"/>
            <a:ext cx="15121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7-конечная звезда 8"/>
          <p:cNvSpPr/>
          <p:nvPr/>
        </p:nvSpPr>
        <p:spPr>
          <a:xfrm flipH="1">
            <a:off x="7740352" y="5877272"/>
            <a:ext cx="864096" cy="792088"/>
          </a:xfrm>
          <a:prstGeom prst="star7">
            <a:avLst>
              <a:gd name="adj" fmla="val 18508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11" name="7-конечная звезда 10"/>
          <p:cNvSpPr/>
          <p:nvPr/>
        </p:nvSpPr>
        <p:spPr>
          <a:xfrm>
            <a:off x="6948264" y="5373216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7-конечная звезда 11"/>
          <p:cNvSpPr/>
          <p:nvPr/>
        </p:nvSpPr>
        <p:spPr>
          <a:xfrm>
            <a:off x="7956376" y="5013176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40768"/>
          </a:xfrm>
        </p:spPr>
        <p:txBody>
          <a:bodyPr>
            <a:normAutofit/>
          </a:bodyPr>
          <a:lstStyle/>
          <a:p>
            <a:pPr algn="ctr"/>
            <a:r>
              <a:rPr lang="uk-UA" sz="5400" dirty="0" err="1" smtClean="0">
                <a:solidFill>
                  <a:srgbClr val="FF0000"/>
                </a:solidFill>
                <a:latin typeface="+mn-lt"/>
              </a:rPr>
              <a:t>Мнемодоріжка</a:t>
            </a:r>
            <a:endParaRPr lang="uk-UA" sz="5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8211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4500" dirty="0" smtClean="0"/>
          </a:p>
          <a:p>
            <a:pPr>
              <a:buNone/>
            </a:pPr>
            <a:r>
              <a:rPr lang="uk-UA" sz="4500" dirty="0" smtClean="0"/>
              <a:t>- Хто це</a:t>
            </a:r>
            <a:r>
              <a:rPr lang="en-US" sz="4500" dirty="0" smtClean="0"/>
              <a:t>?</a:t>
            </a:r>
            <a:r>
              <a:rPr lang="uk-UA" sz="4500" dirty="0" smtClean="0"/>
              <a:t> </a:t>
            </a:r>
            <a:r>
              <a:rPr lang="uk-UA" sz="4500" dirty="0" smtClean="0">
                <a:solidFill>
                  <a:srgbClr val="FF0000"/>
                </a:solidFill>
              </a:rPr>
              <a:t>( Це їжачок)</a:t>
            </a:r>
          </a:p>
          <a:p>
            <a:pPr>
              <a:buNone/>
            </a:pPr>
            <a:r>
              <a:rPr lang="en-US" sz="4500" dirty="0" smtClean="0"/>
              <a:t>-</a:t>
            </a:r>
            <a:r>
              <a:rPr lang="uk-UA" sz="4500" dirty="0" smtClean="0"/>
              <a:t> Чим вкрите його тіло</a:t>
            </a:r>
            <a:r>
              <a:rPr lang="en-US" sz="4500" dirty="0" smtClean="0"/>
              <a:t>?</a:t>
            </a:r>
            <a:r>
              <a:rPr lang="uk-UA" sz="4500" dirty="0" smtClean="0"/>
              <a:t> </a:t>
            </a:r>
            <a:r>
              <a:rPr lang="uk-UA" sz="4500" dirty="0" smtClean="0">
                <a:solidFill>
                  <a:srgbClr val="FF0000"/>
                </a:solidFill>
              </a:rPr>
              <a:t>( Його тіло вкрите голками)</a:t>
            </a:r>
          </a:p>
          <a:p>
            <a:pPr>
              <a:buNone/>
            </a:pPr>
            <a:r>
              <a:rPr lang="en-US" sz="4500" dirty="0" smtClean="0"/>
              <a:t> - </a:t>
            </a:r>
            <a:r>
              <a:rPr lang="uk-UA" sz="4500" dirty="0" smtClean="0"/>
              <a:t>Де живе</a:t>
            </a:r>
            <a:r>
              <a:rPr lang="en-US" sz="4500" dirty="0" smtClean="0"/>
              <a:t>?</a:t>
            </a:r>
            <a:r>
              <a:rPr lang="uk-UA" sz="4500" dirty="0" smtClean="0"/>
              <a:t> </a:t>
            </a:r>
            <a:r>
              <a:rPr lang="uk-UA" sz="4500" dirty="0" smtClean="0">
                <a:solidFill>
                  <a:srgbClr val="FF0000"/>
                </a:solidFill>
              </a:rPr>
              <a:t>( Їжачок це дика тварина, він живе в лісі)</a:t>
            </a:r>
          </a:p>
          <a:p>
            <a:pPr>
              <a:buNone/>
            </a:pPr>
            <a:r>
              <a:rPr lang="uk-UA" sz="4500" dirty="0" smtClean="0"/>
              <a:t>- Нащо схожий</a:t>
            </a:r>
            <a:r>
              <a:rPr lang="en-US" sz="4500" dirty="0" smtClean="0"/>
              <a:t>?</a:t>
            </a:r>
            <a:r>
              <a:rPr lang="uk-UA" sz="4500" dirty="0" smtClean="0"/>
              <a:t> </a:t>
            </a:r>
            <a:r>
              <a:rPr lang="uk-UA" sz="4500" dirty="0" smtClean="0">
                <a:solidFill>
                  <a:srgbClr val="FF0000"/>
                </a:solidFill>
              </a:rPr>
              <a:t>(Він колючий і дуже схожий на кактус)</a:t>
            </a:r>
            <a:endParaRPr lang="en-US" sz="45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sz="4500" dirty="0" smtClean="0"/>
              <a:t>- Чим харчується</a:t>
            </a:r>
            <a:r>
              <a:rPr lang="en-US" sz="4500" dirty="0" smtClean="0"/>
              <a:t>?</a:t>
            </a:r>
            <a:r>
              <a:rPr lang="uk-UA" sz="4500" dirty="0" smtClean="0">
                <a:solidFill>
                  <a:srgbClr val="FF0000"/>
                </a:solidFill>
              </a:rPr>
              <a:t>( Їжак споживає комах, мишей)</a:t>
            </a:r>
          </a:p>
          <a:p>
            <a:pPr>
              <a:buNone/>
            </a:pPr>
            <a:r>
              <a:rPr lang="uk-UA" sz="4500" dirty="0" smtClean="0"/>
              <a:t>- Як діє в разі небезпеки</a:t>
            </a:r>
            <a:r>
              <a:rPr lang="en-US" sz="4500" dirty="0" smtClean="0"/>
              <a:t>?</a:t>
            </a:r>
            <a:r>
              <a:rPr lang="uk-UA" sz="4500" dirty="0" smtClean="0">
                <a:solidFill>
                  <a:srgbClr val="FF0000"/>
                </a:solidFill>
              </a:rPr>
              <a:t>( Якщо їжачку щось загрожує, він згортається в клубок)</a:t>
            </a:r>
            <a:endParaRPr lang="uk-UA" sz="45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TS76\Desktop\Як-Іван-ходив-до-сонц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036" y="260648"/>
            <a:ext cx="1511964" cy="1584176"/>
          </a:xfrm>
          <a:prstGeom prst="rect">
            <a:avLst/>
          </a:prstGeom>
          <a:noFill/>
        </p:spPr>
      </p:pic>
      <p:sp>
        <p:nvSpPr>
          <p:cNvPr id="9" name="7-конечная звезда 8"/>
          <p:cNvSpPr/>
          <p:nvPr/>
        </p:nvSpPr>
        <p:spPr>
          <a:xfrm flipH="1">
            <a:off x="7884368" y="5805264"/>
            <a:ext cx="864096" cy="792088"/>
          </a:xfrm>
          <a:prstGeom prst="star7">
            <a:avLst>
              <a:gd name="adj" fmla="val 18508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11" name="7-конечная звезда 10"/>
          <p:cNvSpPr/>
          <p:nvPr/>
        </p:nvSpPr>
        <p:spPr>
          <a:xfrm>
            <a:off x="7236296" y="5661248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7-конечная звезда 11"/>
          <p:cNvSpPr/>
          <p:nvPr/>
        </p:nvSpPr>
        <p:spPr>
          <a:xfrm>
            <a:off x="8244408" y="5085184"/>
            <a:ext cx="648072" cy="6480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2" name="Picture 4" descr="C:\Users\TS76\Desktop\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72816"/>
            <a:ext cx="504056" cy="1296145"/>
          </a:xfrm>
          <a:prstGeom prst="rect">
            <a:avLst/>
          </a:prstGeom>
          <a:noFill/>
        </p:spPr>
      </p:pic>
      <p:pic>
        <p:nvPicPr>
          <p:cNvPr id="2054" name="Picture 6" descr="C:\Users\TS76\Desktop\0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844824"/>
            <a:ext cx="864096" cy="1224136"/>
          </a:xfrm>
          <a:prstGeom prst="rect">
            <a:avLst/>
          </a:prstGeom>
          <a:noFill/>
        </p:spPr>
      </p:pic>
      <p:pic>
        <p:nvPicPr>
          <p:cNvPr id="2055" name="Picture 7" descr="C:\Users\TS76\Desktop\depositphotos_184217726-stock-photo-close-view-beautiful-green-cact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628800"/>
            <a:ext cx="1584176" cy="1296144"/>
          </a:xfrm>
          <a:prstGeom prst="rect">
            <a:avLst/>
          </a:prstGeom>
          <a:noFill/>
        </p:spPr>
      </p:pic>
      <p:pic>
        <p:nvPicPr>
          <p:cNvPr id="2057" name="Picture 9" descr="C:\Users\TS76\Desktop\unname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628800"/>
            <a:ext cx="1619672" cy="1609249"/>
          </a:xfrm>
          <a:prstGeom prst="rect">
            <a:avLst/>
          </a:prstGeom>
          <a:noFill/>
        </p:spPr>
      </p:pic>
      <p:pic>
        <p:nvPicPr>
          <p:cNvPr id="2058" name="Picture 10" descr="C:\Users\TS76\Desktop\unnam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1772816"/>
            <a:ext cx="1080120" cy="1169665"/>
          </a:xfrm>
          <a:prstGeom prst="rect">
            <a:avLst/>
          </a:prstGeom>
          <a:noFill/>
        </p:spPr>
      </p:pic>
      <p:pic>
        <p:nvPicPr>
          <p:cNvPr id="2059" name="Picture 11" descr="C:\Users\TS76\Desktop\depositphotos_2730816-stock-photo-aphodius-dung-beet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1916832"/>
            <a:ext cx="720080" cy="1080120"/>
          </a:xfrm>
          <a:prstGeom prst="rect">
            <a:avLst/>
          </a:prstGeom>
          <a:noFill/>
        </p:spPr>
      </p:pic>
      <p:pic>
        <p:nvPicPr>
          <p:cNvPr id="2060" name="Picture 12" descr="C:\Users\TS76\Desktop\завантаження (3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1916832"/>
            <a:ext cx="904410" cy="856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1345</TotalTime>
  <Words>678</Words>
  <Application>Microsoft Office PowerPoint</Application>
  <PresentationFormat>Экран (4:3)</PresentationFormat>
  <Paragraphs>147</Paragraphs>
  <Slides>23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Особливості сучасних форм, методів роботи з розвитку мовлення дошкільнят</vt:lpstr>
      <vt:lpstr>Дошкільне  дитинство - особливий                   період у розвитку особистості</vt:lpstr>
      <vt:lpstr> </vt:lpstr>
      <vt:lpstr>Мнемотехніка- технологія ефективного                                 засвоєння інформації</vt:lpstr>
      <vt:lpstr>Історія виникнення</vt:lpstr>
      <vt:lpstr>Мнемотехніка – це системна                    робота, яка ведеться поетапно -  від                    простого до складного</vt:lpstr>
      <vt:lpstr>Мнемоквадрат - це окремий схематичний малюнок з певною інформацією</vt:lpstr>
      <vt:lpstr>Мнемодоріжка - це  таблиця з чотирьох і                    більше клітинок, розташованих лінійно</vt:lpstr>
      <vt:lpstr>Мнемодоріжка</vt:lpstr>
      <vt:lpstr>Мнемотаблиці </vt:lpstr>
      <vt:lpstr>Що можна зобразити на                        мнемотаблиці</vt:lpstr>
      <vt:lpstr>Мнемотаблиці служать дидактичним матеріалом і  використовуються для:</vt:lpstr>
      <vt:lpstr>Збагачення словникового   запасу</vt:lpstr>
      <vt:lpstr>Переказ художніх творів</vt:lpstr>
      <vt:lpstr>Слайд 15</vt:lpstr>
      <vt:lpstr>Відгадування загадок</vt:lpstr>
      <vt:lpstr>Заучування віршів</vt:lpstr>
      <vt:lpstr>Етапи роботи  над вивченням віршів за допомогою мнемотаблиці</vt:lpstr>
      <vt:lpstr>Слайд 19</vt:lpstr>
      <vt:lpstr>Слайд 20</vt:lpstr>
      <vt:lpstr>Вивчення вірша Т.Г.Шевченка                     “Зацвіла в долині червона калина”</vt:lpstr>
      <vt:lpstr>Мнемотехніка допоможе дитині: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“Мнемотехніка”- техніка запам`товування</dc:title>
  <dc:creator>TS76</dc:creator>
  <cp:lastModifiedBy>TS76</cp:lastModifiedBy>
  <cp:revision>193</cp:revision>
  <dcterms:created xsi:type="dcterms:W3CDTF">2020-01-29T11:31:15Z</dcterms:created>
  <dcterms:modified xsi:type="dcterms:W3CDTF">2020-02-07T12:05:14Z</dcterms:modified>
</cp:coreProperties>
</file>